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1144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9948" y="609600"/>
            <a:ext cx="5404104" cy="3282696"/>
          </a:xfrm>
          <a:prstGeom prst="roundRect">
            <a:avLst>
              <a:gd name="adj" fmla="val 10522"/>
            </a:avLst>
          </a:prstGeom>
          <a:ln w="57150"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none"/>
        </p:style>
        <p:txBody>
          <a:bodyPr vert="horz" lIns="91440" tIns="182880" rIns="91440" bIns="18288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342900" indent="-342900" algn="ctr" defTabSz="914400" rtl="0" eaLnBrk="1" latinLnBrk="0" hangingPunct="1">
              <a:lnSpc>
                <a:spcPts val="5200"/>
              </a:lnSpc>
              <a:spcBef>
                <a:spcPts val="2000"/>
              </a:spcBef>
              <a:buSzPct val="80000"/>
              <a:buFont typeface="Wingdings" pitchFamily="2" charset="2"/>
              <a:buNone/>
              <a:defRPr sz="5400" b="1" kern="1200" baseline="0">
                <a:gradFill>
                  <a:gsLst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191000"/>
            <a:ext cx="5029200" cy="1447800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8007-719B-774D-A90A-EBA303635517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8007-719B-774D-A90A-EBA303635517}" type="datetimeFigureOut">
              <a:rPr lang="en-US" smtClean="0"/>
              <a:t>12/2/13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0841-27CD-DA45-9A83-0F9DCD7C8F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807293" cy="968189"/>
          </a:xfr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b">
            <a:noAutofit/>
            <a:sp3d extrusionH="12700">
              <a:extrusionClr>
                <a:schemeClr val="bg1"/>
              </a:extrusionClr>
            </a:sp3d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b="1" kern="1200" baseline="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807293" cy="3585882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>
              <a:lnSpc>
                <a:spcPct val="110000"/>
              </a:lnSpc>
              <a:buNone/>
              <a:defRPr sz="20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00600" y="671514"/>
            <a:ext cx="3810000" cy="4599734"/>
          </a:xfrm>
          <a:prstGeom prst="roundRect">
            <a:avLst>
              <a:gd name="adj" fmla="val 439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vert="horz" lIns="91440" tIns="45720" rIns="91440" bIns="45720" rtlCol="0">
            <a:noAutofit/>
            <a:scene3d>
              <a:camera prst="orthographicFront"/>
              <a:lightRig rig="chilly" dir="t"/>
            </a:scene3d>
            <a:sp3d extrusionH="6350">
              <a:bevelT w="19050" h="12700" prst="softRound"/>
              <a:extrusionClr>
                <a:schemeClr val="bg1"/>
              </a:extrusionClr>
            </a:sp3d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SzPct val="80000"/>
              <a:buFont typeface="Wingdings" pitchFamily="2" charset="2"/>
              <a:buNone/>
              <a:defRPr sz="24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innerShdw blurRad="63500" dist="25400" dir="10800000">
                    <a:schemeClr val="bg1">
                      <a:alpha val="50000"/>
                    </a:schemeClr>
                  </a:inn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30306"/>
            <a:ext cx="5484813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47839"/>
            <a:ext cx="7823200" cy="4316411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8007-719B-774D-A90A-EBA303635517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0841-27CD-DA45-9A83-0F9DCD7C8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2082" y="389966"/>
            <a:ext cx="1524000" cy="5736198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399" y="644525"/>
            <a:ext cx="6399213" cy="5419726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8007-719B-774D-A90A-EBA303635517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0841-27CD-DA45-9A83-0F9DCD7C8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8007-719B-774D-A90A-EBA303635517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0841-27CD-DA45-9A83-0F9DCD7C8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881187" y="631824"/>
            <a:ext cx="5407025" cy="3281363"/>
          </a:xfrm>
          <a:prstGeom prst="roundRect">
            <a:avLst>
              <a:gd name="adj" fmla="val 888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368" y="4495800"/>
            <a:ext cx="7827264" cy="1219200"/>
          </a:xfrm>
        </p:spPr>
        <p:txBody>
          <a:bodyPr anchor="b" anchorCtr="0">
            <a:noAutofit/>
          </a:bodyPr>
          <a:lstStyle>
            <a:lvl1pPr>
              <a:lnSpc>
                <a:spcPts val="5200"/>
              </a:lnSpc>
              <a:defRPr sz="48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" y="5715000"/>
            <a:ext cx="7827264" cy="501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1132"/>
            <a:ext cx="2133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D1B8007-719B-774D-A90A-EBA303635517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12541"/>
            <a:ext cx="2895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12541"/>
            <a:ext cx="2133600" cy="300318"/>
          </a:xfrm>
        </p:spPr>
        <p:txBody>
          <a:bodyPr/>
          <a:lstStyle>
            <a:lvl1pPr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9B70841-27CD-DA45-9A83-0F9DCD7C8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2424953"/>
            <a:ext cx="7823200" cy="1474788"/>
          </a:xfrm>
        </p:spPr>
        <p:txBody>
          <a:bodyPr anchor="b" anchorCtr="0"/>
          <a:lstStyle>
            <a:lvl1pPr algn="ctr">
              <a:defRPr sz="4800" b="1" cap="none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3100" y="3913188"/>
            <a:ext cx="7823200" cy="5546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8007-719B-774D-A90A-EBA303635517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0841-27CD-DA45-9A83-0F9DCD7C8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47838"/>
            <a:ext cx="3563470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747838"/>
            <a:ext cx="3565526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8007-719B-774D-A90A-EBA303635517}" type="datetimeFigureOut">
              <a:rPr lang="en-US" smtClean="0"/>
              <a:t>12/2/13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0841-27CD-DA45-9A83-0F9DCD7C8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8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398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71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71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8007-719B-774D-A90A-EBA303635517}" type="datetimeFigureOut">
              <a:rPr lang="en-US" smtClean="0"/>
              <a:t>12/2/13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0841-27CD-DA45-9A83-0F9DCD7C8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8007-719B-774D-A90A-EBA303635517}" type="datetimeFigureOut">
              <a:rPr lang="en-US" smtClean="0"/>
              <a:t>12/2/13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0841-27CD-DA45-9A83-0F9DCD7C8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8007-719B-774D-A90A-EBA303635517}" type="datetimeFigureOut">
              <a:rPr lang="en-US" smtClean="0"/>
              <a:t>12/2/13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0841-27CD-DA45-9A83-0F9DCD7C8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794760" cy="968189"/>
          </a:xfrm>
        </p:spPr>
        <p:txBody>
          <a:bodyPr anchor="b"/>
          <a:lstStyle>
            <a:lvl1pPr algn="l">
              <a:lnSpc>
                <a:spcPts val="40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58906"/>
            <a:ext cx="3794760" cy="5405719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>
                <a:effectLst/>
              </a:defRPr>
            </a:lvl1pPr>
            <a:lvl2pPr>
              <a:spcBef>
                <a:spcPts val="2000"/>
              </a:spcBef>
              <a:defRPr sz="2000">
                <a:effectLst/>
              </a:defRPr>
            </a:lvl2pPr>
            <a:lvl3pPr>
              <a:spcBef>
                <a:spcPts val="2000"/>
              </a:spcBef>
              <a:defRPr sz="1800">
                <a:effectLst/>
              </a:defRPr>
            </a:lvl3pPr>
            <a:lvl4pPr>
              <a:spcBef>
                <a:spcPts val="2000"/>
              </a:spcBef>
              <a:defRPr sz="1800">
                <a:effectLst/>
              </a:defRPr>
            </a:lvl4pPr>
            <a:lvl5pPr>
              <a:spcBef>
                <a:spcPts val="2000"/>
              </a:spcBef>
              <a:defRPr sz="1800"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794760" cy="38144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8007-719B-774D-A90A-EBA303635517}" type="datetimeFigureOut">
              <a:rPr lang="en-US" smtClean="0"/>
              <a:t>12/2/13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  <a:prstGeom prst="rect">
            <a:avLst/>
          </a:prstGeo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ctr">
            <a:noAutofit/>
            <a:sp3d extrusionH="12700">
              <a:extrusionClr>
                <a:schemeClr val="bg1"/>
              </a:extrusionClr>
            </a:sp3d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47838"/>
            <a:ext cx="7313613" cy="4303338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D1B8007-719B-774D-A90A-EBA303635517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25988"/>
            <a:ext cx="2895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9B70841-27CD-DA45-9A83-0F9DCD7C8F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</p:sldLayoutIdLst>
  <p:txStyles>
    <p:titleStyle>
      <a:lvl1pPr algn="ctr" defTabSz="914400" rtl="0" eaLnBrk="1" latinLnBrk="0" hangingPunct="1">
        <a:lnSpc>
          <a:spcPts val="5600"/>
        </a:lnSpc>
        <a:spcBef>
          <a:spcPct val="0"/>
        </a:spcBef>
        <a:buNone/>
        <a:defRPr sz="5400" b="1" kern="1200" baseline="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SzPct val="80000"/>
        <a:buFont typeface="Wingdings" pitchFamily="2" charset="2"/>
        <a:buChar char="l"/>
        <a:defRPr sz="24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22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20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Lincoln Park UBF Membership Classes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membership?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Bible says we belong to the body of Christ</a:t>
            </a:r>
          </a:p>
          <a:p>
            <a:r>
              <a:rPr lang="en-US" dirty="0" smtClean="0"/>
              <a:t>As we commit to a body of believers, we grow in our relationship with Jesus and in his image, learning his love</a:t>
            </a:r>
          </a:p>
          <a:p>
            <a:r>
              <a:rPr lang="en-US" dirty="0" smtClean="0"/>
              <a:t>Accountability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covenant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08101"/>
            <a:ext cx="7950200" cy="4743076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</a:pPr>
            <a:r>
              <a:rPr lang="en-US" sz="1600" dirty="0" smtClean="0"/>
              <a:t>We promise, as a community, to belong to Christ (1Thes 5:10) to live with Jesus as Lord over our community (Col 2:6) and as members of God’s kingdom (Luke 17:21)</a:t>
            </a:r>
          </a:p>
          <a:p>
            <a:pPr marL="0">
              <a:spcBef>
                <a:spcPts val="0"/>
              </a:spcBef>
            </a:pPr>
            <a:endParaRPr lang="en-US" sz="1600" dirty="0" smtClean="0"/>
          </a:p>
          <a:p>
            <a:pPr marL="0">
              <a:spcBef>
                <a:spcPts val="0"/>
              </a:spcBef>
            </a:pPr>
            <a:r>
              <a:rPr lang="en-US" sz="1600" dirty="0" smtClean="0"/>
              <a:t>We promise to love God with all our hearts. (Luke 10:27a)</a:t>
            </a:r>
          </a:p>
          <a:p>
            <a:pPr marL="0">
              <a:spcBef>
                <a:spcPts val="0"/>
              </a:spcBef>
            </a:pPr>
            <a:endParaRPr lang="en-US" sz="1600" dirty="0" smtClean="0"/>
          </a:p>
          <a:p>
            <a:pPr marL="0">
              <a:spcBef>
                <a:spcPts val="0"/>
              </a:spcBef>
            </a:pPr>
            <a:r>
              <a:rPr lang="en-US" sz="1600" dirty="0" smtClean="0"/>
              <a:t>We promise to love one another, and reach out to others with the love of God (1 John 4:7-21, John 13:34)</a:t>
            </a:r>
          </a:p>
          <a:p>
            <a:pPr marL="0">
              <a:spcBef>
                <a:spcPts val="0"/>
              </a:spcBef>
            </a:pPr>
            <a:endParaRPr lang="en-US" sz="1600" dirty="0" smtClean="0"/>
          </a:p>
          <a:p>
            <a:pPr marL="0">
              <a:spcBef>
                <a:spcPts val="0"/>
              </a:spcBef>
            </a:pPr>
            <a:r>
              <a:rPr lang="en-US" sz="1600" dirty="0" smtClean="0"/>
              <a:t>We promise to keep each other accountable, carry each others’ burdens, pray for each other, and build each other up. (1Thes 5:11)</a:t>
            </a:r>
          </a:p>
          <a:p>
            <a:pPr marL="0">
              <a:spcBef>
                <a:spcPts val="0"/>
              </a:spcBef>
            </a:pPr>
            <a:endParaRPr lang="en-US" sz="1600" dirty="0" smtClean="0"/>
          </a:p>
          <a:p>
            <a:pPr marL="0">
              <a:spcBef>
                <a:spcPts val="0"/>
              </a:spcBef>
            </a:pPr>
            <a:r>
              <a:rPr lang="en-US" sz="1600" dirty="0" smtClean="0"/>
              <a:t>We promise to listen to God and to “the word of his grace,” allowing it to build us up and sanctify us. (Acts 20”32)</a:t>
            </a:r>
          </a:p>
          <a:p>
            <a:pPr marL="0">
              <a:spcBef>
                <a:spcPts val="0"/>
              </a:spcBef>
            </a:pPr>
            <a:endParaRPr lang="en-US" sz="1600" dirty="0" smtClean="0"/>
          </a:p>
          <a:p>
            <a:pPr marL="0">
              <a:spcBef>
                <a:spcPts val="0"/>
              </a:spcBef>
            </a:pPr>
            <a:r>
              <a:rPr lang="en-US" sz="1600" dirty="0" smtClean="0"/>
              <a:t>We promise to live for more than “the flesh” but keep in step with God the Spirit (Gal 5:24,25)</a:t>
            </a:r>
          </a:p>
          <a:p>
            <a:pPr marL="0">
              <a:spcBef>
                <a:spcPts val="0"/>
              </a:spcBef>
            </a:pPr>
            <a:endParaRPr lang="en-US" sz="1600" dirty="0" smtClean="0"/>
          </a:p>
          <a:p>
            <a:pPr marL="0">
              <a:spcBef>
                <a:spcPts val="0"/>
              </a:spcBef>
            </a:pPr>
            <a:r>
              <a:rPr lang="en-US" sz="1600" dirty="0" smtClean="0"/>
              <a:t>We promise to share the Gospel and invite others to follow Jesus as a community a to all people (Matt 28:19)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Gospel</a:t>
            </a:r>
          </a:p>
          <a:p>
            <a:r>
              <a:rPr lang="en-US" dirty="0" smtClean="0"/>
              <a:t>Christ as Lord Part 1 (personal life)</a:t>
            </a:r>
          </a:p>
          <a:p>
            <a:r>
              <a:rPr lang="en-US" dirty="0" smtClean="0"/>
              <a:t>Christ as Lord Part 2 (community life)</a:t>
            </a:r>
          </a:p>
          <a:p>
            <a:r>
              <a:rPr lang="en-US" dirty="0" smtClean="0"/>
              <a:t>Discipleship</a:t>
            </a:r>
          </a:p>
          <a:p>
            <a:r>
              <a:rPr lang="en-US" dirty="0" smtClean="0"/>
              <a:t>World Missions</a:t>
            </a:r>
          </a:p>
          <a:p>
            <a:r>
              <a:rPr lang="en-US" dirty="0" smtClean="0"/>
              <a:t>Giving</a:t>
            </a:r>
          </a:p>
          <a:p>
            <a:r>
              <a:rPr lang="en-US" dirty="0" smtClean="0"/>
              <a:t>UBF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Gospel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it?</a:t>
            </a:r>
          </a:p>
          <a:p>
            <a:r>
              <a:rPr lang="en-US" dirty="0" smtClean="0"/>
              <a:t>Good news</a:t>
            </a:r>
          </a:p>
          <a:p>
            <a:r>
              <a:rPr lang="en-US" dirty="0" smtClean="0"/>
              <a:t>Sin and it’s consequences</a:t>
            </a:r>
          </a:p>
          <a:p>
            <a:r>
              <a:rPr lang="en-US" dirty="0" smtClean="0"/>
              <a:t>God and his grace</a:t>
            </a:r>
          </a:p>
          <a:p>
            <a:r>
              <a:rPr lang="en-US" dirty="0" smtClean="0"/>
              <a:t>Jesus the Lamb of God</a:t>
            </a:r>
          </a:p>
          <a:p>
            <a:r>
              <a:rPr lang="en-US" dirty="0" smtClean="0"/>
              <a:t>The gift of the Holy Spirit</a:t>
            </a:r>
          </a:p>
          <a:p>
            <a:r>
              <a:rPr lang="en-US" dirty="0" smtClean="0"/>
              <a:t>The resurrection, the kingdom of God and the second coming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it is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the foundation of Christian life</a:t>
            </a:r>
          </a:p>
          <a:p>
            <a:r>
              <a:rPr lang="en-US" dirty="0" smtClean="0"/>
              <a:t>It is our means into fellowship with God’s people</a:t>
            </a:r>
          </a:p>
          <a:p>
            <a:r>
              <a:rPr lang="en-US" dirty="0" smtClean="0"/>
              <a:t>It is the message God still wants us to share with people today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receive the gospel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Jesus said, “Repent and believe” (Mk1:15)</a:t>
            </a:r>
          </a:p>
          <a:p>
            <a:r>
              <a:rPr lang="en-US" dirty="0" smtClean="0"/>
              <a:t>Repentance: turn away from our sins, turn to God</a:t>
            </a:r>
          </a:p>
          <a:p>
            <a:r>
              <a:rPr lang="en-US" dirty="0" smtClean="0"/>
              <a:t>Believe: accept God’s promise to us in Jesus</a:t>
            </a:r>
          </a:p>
          <a:p>
            <a:r>
              <a:rPr lang="en-US" dirty="0" smtClean="0"/>
              <a:t>The main point is the forgiveness of sins and the gift of the Holy Spirit</a:t>
            </a:r>
          </a:p>
          <a:p>
            <a:r>
              <a:rPr lang="en-US" dirty="0" smtClean="0"/>
              <a:t>Calls us to depend on God, what he has done for us, not to depend on ourselves, what we can/should do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</a:t>
            </a:r>
            <a:r>
              <a:rPr lang="en-US" dirty="0" smtClean="0"/>
              <a:t>live with the gospel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Stop </a:t>
            </a:r>
            <a:r>
              <a:rPr lang="en-US" dirty="0" smtClean="0"/>
              <a:t>sinning: See myself as </a:t>
            </a:r>
            <a:r>
              <a:rPr lang="en-US" dirty="0"/>
              <a:t>dead to sin (</a:t>
            </a:r>
            <a:r>
              <a:rPr lang="en-US" dirty="0" smtClean="0"/>
              <a:t>Rom </a:t>
            </a:r>
            <a:r>
              <a:rPr lang="en-US" dirty="0"/>
              <a:t>6:1-2</a:t>
            </a:r>
            <a:r>
              <a:rPr lang="en-US" dirty="0" smtClean="0"/>
              <a:t>)</a:t>
            </a:r>
          </a:p>
          <a:p>
            <a:r>
              <a:rPr lang="en-US" dirty="0" smtClean="0"/>
              <a:t>New Identity: I’m not perfect, and that’s okay. God loves me, and his grace </a:t>
            </a:r>
            <a:r>
              <a:rPr lang="en-US" dirty="0"/>
              <a:t>sufficiently accepts </a:t>
            </a:r>
            <a:r>
              <a:rPr lang="en-US" dirty="0" smtClean="0"/>
              <a:t>me with all my weaknesses (Rom 11:6, 2 </a:t>
            </a:r>
            <a:r>
              <a:rPr lang="en-US" dirty="0" err="1" smtClean="0"/>
              <a:t>Cor</a:t>
            </a:r>
            <a:r>
              <a:rPr lang="en-US" dirty="0" smtClean="0"/>
              <a:t> </a:t>
            </a:r>
            <a:r>
              <a:rPr lang="en-US" dirty="0"/>
              <a:t>12:9</a:t>
            </a:r>
            <a:r>
              <a:rPr lang="en-US" dirty="0" smtClean="0"/>
              <a:t>)</a:t>
            </a:r>
          </a:p>
          <a:p>
            <a:r>
              <a:rPr lang="en-US" dirty="0" smtClean="0"/>
              <a:t>New Foundation</a:t>
            </a:r>
            <a:r>
              <a:rPr lang="en-US" dirty="0" smtClean="0"/>
              <a:t>: come to God </a:t>
            </a:r>
            <a:r>
              <a:rPr lang="en-US" dirty="0" smtClean="0"/>
              <a:t>with confidence in his love for me, live in a relationship with him that gives inner peace, freedom and joy </a:t>
            </a:r>
            <a:r>
              <a:rPr lang="en-US" dirty="0" smtClean="0"/>
              <a:t>(</a:t>
            </a:r>
            <a:r>
              <a:rPr lang="en-US" dirty="0" err="1" smtClean="0"/>
              <a:t>Heb</a:t>
            </a:r>
            <a:r>
              <a:rPr lang="en-US" dirty="0" smtClean="0"/>
              <a:t> 4:16. Rom 5:1-2)</a:t>
            </a:r>
          </a:p>
          <a:p>
            <a:r>
              <a:rPr lang="en-US" dirty="0" smtClean="0"/>
              <a:t>New Drive: led by God the Spirit, following his leading and keeping in step with him (Gal 5:25)</a:t>
            </a:r>
            <a:endParaRPr lang="en-US" dirty="0" smtClean="0"/>
          </a:p>
          <a:p>
            <a:r>
              <a:rPr lang="en-US" dirty="0" smtClean="0"/>
              <a:t>New Purpose: live glorifying God, to reveal his grace and love (1 </a:t>
            </a:r>
            <a:r>
              <a:rPr lang="en-US" dirty="0" err="1" smtClean="0"/>
              <a:t>Cor</a:t>
            </a:r>
            <a:r>
              <a:rPr lang="en-US" dirty="0" smtClean="0"/>
              <a:t> 10:31, Act 20:24)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248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share the gospel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to know the person; listen carefully</a:t>
            </a:r>
          </a:p>
          <a:p>
            <a:r>
              <a:rPr lang="en-US" dirty="0" smtClean="0"/>
              <a:t>Try to find the main area of need</a:t>
            </a:r>
          </a:p>
          <a:p>
            <a:r>
              <a:rPr lang="en-US" dirty="0" smtClean="0"/>
              <a:t>Begin there to share what God has done for us in Jesus</a:t>
            </a:r>
          </a:p>
          <a:p>
            <a:r>
              <a:rPr lang="en-US" dirty="0" smtClean="0"/>
              <a:t>Don’t be afraid to tell the truth</a:t>
            </a:r>
          </a:p>
          <a:p>
            <a:r>
              <a:rPr lang="en-US" dirty="0" smtClean="0"/>
              <a:t>Keep the focus on Jesus</a:t>
            </a:r>
          </a:p>
          <a:p>
            <a:r>
              <a:rPr lang="en-US" dirty="0" smtClean="0"/>
              <a:t>Depend on God to work in the person</a:t>
            </a:r>
          </a:p>
          <a:p>
            <a:r>
              <a:rPr lang="en-US" dirty="0" smtClean="0"/>
              <a:t>Pray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">
      <a:dk1>
        <a:sysClr val="windowText" lastClr="000000"/>
      </a:dk1>
      <a:lt1>
        <a:sysClr val="window" lastClr="FFFFFF"/>
      </a:lt1>
      <a:dk2>
        <a:srgbClr val="535252"/>
      </a:dk2>
      <a:lt2>
        <a:srgbClr val="AAB5C2"/>
      </a:lt2>
      <a:accent1>
        <a:srgbClr val="F7901E"/>
      </a:accent1>
      <a:accent2>
        <a:srgbClr val="FEC60B"/>
      </a:accent2>
      <a:accent3>
        <a:srgbClr val="9FE62F"/>
      </a:accent3>
      <a:accent4>
        <a:srgbClr val="4EA5D1"/>
      </a:accent4>
      <a:accent5>
        <a:srgbClr val="1C4596"/>
      </a:accent5>
      <a:accent6>
        <a:srgbClr val="542D90"/>
      </a:accent6>
      <a:hlink>
        <a:srgbClr val="ED2024"/>
      </a:hlink>
      <a:folHlink>
        <a:srgbClr val="BD912D"/>
      </a:folHlink>
    </a:clrScheme>
    <a:fontScheme name="Studio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Studio">
      <a:fillStyleLst>
        <a:solidFill>
          <a:schemeClr val="phClr"/>
        </a:solidFill>
        <a:gradFill rotWithShape="1">
          <a:gsLst>
            <a:gs pos="3800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</a:schemeClr>
            </a:gs>
            <a:gs pos="60000">
              <a:schemeClr val="phClr">
                <a:tint val="100000"/>
                <a:shade val="60000"/>
                <a:alpha val="100000"/>
                <a:satMod val="100000"/>
                <a:lumMod val="100000"/>
              </a:schemeClr>
            </a:gs>
            <a:gs pos="100000">
              <a:schemeClr val="phClr">
                <a:shade val="20000"/>
                <a:satMod val="100000"/>
                <a:lumMod val="100000"/>
              </a:schemeClr>
            </a:gs>
          </a:gsLst>
          <a:lin ang="5400000" scaled="0"/>
        </a:gradFill>
      </a:fillStyleLst>
      <a:lnStyleLst>
        <a:ln w="285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01600" stA="26000" endPos="20000" dist="12700" dir="5400000" sy="-100000" rotWithShape="0"/>
          </a:effectLst>
        </a:effectStyle>
        <a:effectStyle>
          <a:effectLst>
            <a:outerShdw blurRad="444500" dist="317500" dir="5400000" sx="90000" sy="-2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chilly" dir="t"/>
          </a:scene3d>
          <a:sp3d contourW="12700" prstMaterial="softEdge">
            <a:bevelT w="63500" h="2540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30000">
              <a:schemeClr val="phClr">
                <a:tint val="10000"/>
                <a:alpha val="80000"/>
                <a:satMod val="300000"/>
              </a:schemeClr>
            </a:gs>
            <a:gs pos="100000">
              <a:schemeClr val="phClr">
                <a:tint val="80000"/>
                <a:shade val="100000"/>
                <a:alpha val="100000"/>
                <a:satMod val="200000"/>
              </a:schemeClr>
            </a:gs>
          </a:gsLst>
          <a:lin ang="5400000" scaled="1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Studio.thmx</Template>
  <TotalTime>372</TotalTime>
  <Words>630</Words>
  <Application>Microsoft Macintosh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Studio</vt:lpstr>
      <vt:lpstr>Lincoln Park UBF Membership Classes</vt:lpstr>
      <vt:lpstr>Why membership?</vt:lpstr>
      <vt:lpstr>Our covenant</vt:lpstr>
      <vt:lpstr>Our classes</vt:lpstr>
      <vt:lpstr>The Gospel</vt:lpstr>
      <vt:lpstr>Why it is important</vt:lpstr>
      <vt:lpstr>How to receive the gospel</vt:lpstr>
      <vt:lpstr>How to live with the gospel</vt:lpstr>
      <vt:lpstr>How to share the gospel</vt:lpstr>
    </vt:vector>
  </TitlesOfParts>
  <Company>University Bible Fellowship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Lincoln Park UBF Membership Classes</dc:title>
  <dc:creator>Mark Vucekovich</dc:creator>
  <cp:lastModifiedBy>Abe</cp:lastModifiedBy>
  <cp:revision>7</cp:revision>
  <dcterms:created xsi:type="dcterms:W3CDTF">2013-12-02T15:07:39Z</dcterms:created>
  <dcterms:modified xsi:type="dcterms:W3CDTF">2013-12-03T00:55:37Z</dcterms:modified>
</cp:coreProperties>
</file>