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7" r:id="rId1"/>
  </p:sldMasterIdLst>
  <p:notesMasterIdLst>
    <p:notesMasterId r:id="rId15"/>
  </p:notesMasterIdLst>
  <p:sldIdLst>
    <p:sldId id="256" r:id="rId2"/>
    <p:sldId id="257" r:id="rId3"/>
    <p:sldId id="258" r:id="rId4"/>
    <p:sldId id="267" r:id="rId5"/>
    <p:sldId id="259" r:id="rId6"/>
    <p:sldId id="260" r:id="rId7"/>
    <p:sldId id="266" r:id="rId8"/>
    <p:sldId id="261" r:id="rId9"/>
    <p:sldId id="263" r:id="rId10"/>
    <p:sldId id="264" r:id="rId11"/>
    <p:sldId id="262" r:id="rId12"/>
    <p:sldId id="265" r:id="rId13"/>
    <p:sldId id="268" r:id="rId14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uFillTx/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uFillTx/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uFillTx/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uFillTx/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uFillTx/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uFillTx/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uFillTx/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uFillTx/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uFillTx/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Objects="1">
      <p:cViewPr varScale="1">
        <p:scale>
          <a:sx n="66" d="100"/>
          <a:sy n="66" d="100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>
                <a:uFillTx/>
              </a:defRPr>
            </a:lvl1pPr>
            <a:lvl2pPr>
              <a:spcBef>
                <a:spcPts val="0"/>
              </a:spcBef>
              <a:defRPr sz="1100">
                <a:uFillTx/>
              </a:defRPr>
            </a:lvl2pPr>
            <a:lvl3pPr>
              <a:spcBef>
                <a:spcPts val="0"/>
              </a:spcBef>
              <a:defRPr sz="1100">
                <a:uFillTx/>
              </a:defRPr>
            </a:lvl3pPr>
            <a:lvl4pPr>
              <a:spcBef>
                <a:spcPts val="0"/>
              </a:spcBef>
              <a:defRPr sz="1100">
                <a:uFillTx/>
              </a:defRPr>
            </a:lvl4pPr>
            <a:lvl5pPr>
              <a:spcBef>
                <a:spcPts val="0"/>
              </a:spcBef>
              <a:defRPr sz="1100">
                <a:uFillTx/>
              </a:defRPr>
            </a:lvl5pPr>
            <a:lvl6pPr>
              <a:spcBef>
                <a:spcPts val="0"/>
              </a:spcBef>
              <a:defRPr sz="1100">
                <a:uFillTx/>
              </a:defRPr>
            </a:lvl6pPr>
            <a:lvl7pPr>
              <a:spcBef>
                <a:spcPts val="0"/>
              </a:spcBef>
              <a:defRPr sz="1100">
                <a:uFillTx/>
              </a:defRPr>
            </a:lvl7pPr>
            <a:lvl8pPr>
              <a:spcBef>
                <a:spcPts val="0"/>
              </a:spcBef>
              <a:defRPr sz="1100">
                <a:uFillTx/>
              </a:defRPr>
            </a:lvl8pPr>
            <a:lvl9pPr>
              <a:spcBef>
                <a:spcPts val="0"/>
              </a:spcBef>
              <a:defRPr sz="1100">
                <a:uFillTx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4161612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843538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501228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5859903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9748064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78722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9398195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0011005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364657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9988988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5482333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524566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6105154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70788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80902" y="950797"/>
            <a:ext cx="7182197" cy="323096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085851" y="1058711"/>
            <a:ext cx="6972300" cy="302607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851910" y="950798"/>
            <a:ext cx="1440180" cy="5486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3937635" y="950798"/>
            <a:ext cx="1268730" cy="483971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1568447"/>
            <a:ext cx="6801440" cy="19431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3511547"/>
            <a:ext cx="6803136" cy="3429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89070" y="1005942"/>
            <a:ext cx="1165860" cy="395410"/>
          </a:xfrm>
        </p:spPr>
        <p:txBody>
          <a:bodyPr/>
          <a:lstStyle>
            <a:lvl1pPr algn="ctr">
              <a:defRPr sz="975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5/5/15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090422" y="3908295"/>
            <a:ext cx="4429125" cy="17145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3909060"/>
            <a:ext cx="1583911" cy="1714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uFillTx/>
              </a:rPr>
              <a:t>‹#›</a:t>
            </a:fld>
            <a:endParaRPr lang="en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0406514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5/5/15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uFillTx/>
              </a:rPr>
              <a:t>‹#›</a:t>
            </a:fld>
            <a:endParaRPr lang="en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66026075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571500"/>
            <a:ext cx="1771650" cy="3943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571500"/>
            <a:ext cx="6057900" cy="3943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5/5/15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uFillTx/>
              </a:rPr>
              <a:t>‹#›</a:t>
            </a:fld>
            <a:endParaRPr lang="en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959997301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5/5/15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uFillTx/>
              </a:rPr>
              <a:t>‹#›</a:t>
            </a:fld>
            <a:endParaRPr lang="en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97596037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980902" y="950797"/>
            <a:ext cx="7182197" cy="323096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085850" y="1058711"/>
            <a:ext cx="6972300" cy="302607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851910" y="950798"/>
            <a:ext cx="1440180" cy="5486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3937635" y="950798"/>
            <a:ext cx="1268730" cy="483971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17" y="1570732"/>
            <a:ext cx="6803136" cy="1940814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718" y="3511547"/>
            <a:ext cx="6803136" cy="3429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91356" y="1008377"/>
            <a:ext cx="1165860" cy="397764"/>
          </a:xfrm>
        </p:spPr>
        <p:txBody>
          <a:bodyPr/>
          <a:lstStyle>
            <a:lvl1pPr algn="ctr">
              <a:defRPr lang="en-US" sz="975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5/5/15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90165" y="3908295"/>
            <a:ext cx="4430268" cy="17145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3378" y="3908295"/>
            <a:ext cx="1584198" cy="171450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uFillTx/>
              </a:rPr>
              <a:t>‹#›</a:t>
            </a:fld>
            <a:endParaRPr lang="en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170974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0100" y="1577340"/>
            <a:ext cx="3566160" cy="281178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7740" y="1577340"/>
            <a:ext cx="3566160" cy="281178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5/5/15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uFillTx/>
              </a:rPr>
              <a:t>‹#›</a:t>
            </a:fld>
            <a:endParaRPr lang="en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892066601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386" y="1555751"/>
            <a:ext cx="3566160" cy="48006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2386" y="2066924"/>
            <a:ext cx="3566160" cy="24003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80026" y="1555751"/>
            <a:ext cx="3566160" cy="48006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80026" y="2067436"/>
            <a:ext cx="3566160" cy="24003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5/5/15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uFillTx/>
              </a:rPr>
              <a:t>‹#›</a:t>
            </a:fld>
            <a:endParaRPr lang="en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37671009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5/5/15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uFillTx/>
              </a:rPr>
              <a:t>‹#›</a:t>
            </a:fld>
            <a:endParaRPr lang="en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927612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5/5/15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uFillTx/>
              </a:rPr>
              <a:t>‹#›</a:t>
            </a:fld>
            <a:endParaRPr lang="en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330573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84147" y="178308"/>
            <a:ext cx="6398514" cy="478688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6765290" y="178308"/>
            <a:ext cx="2194560" cy="47868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455544"/>
            <a:ext cx="1823085" cy="123444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457200"/>
            <a:ext cx="5829300" cy="40005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1714500"/>
            <a:ext cx="1823085" cy="26289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5/5/15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795258" y="4667252"/>
            <a:ext cx="1097280" cy="20574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uFillTx/>
              </a:rPr>
              <a:t>‹#›</a:t>
            </a:fld>
            <a:endParaRPr lang="en">
              <a:uFillTx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68160" y="281178"/>
            <a:ext cx="1988820" cy="4581144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03570492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765290" y="178308"/>
            <a:ext cx="2194560" cy="47868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452628"/>
            <a:ext cx="1824228" cy="123444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49" y="178308"/>
            <a:ext cx="6398514" cy="4786884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1714500"/>
            <a:ext cx="1824228" cy="2626614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5/5/15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685800" rtl="0" eaLnBrk="1" latinLnBrk="0" hangingPunct="1">
              <a:defRPr lang="en-US" sz="75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97546" y="4670298"/>
            <a:ext cx="1097280" cy="20574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uFillTx/>
              </a:rPr>
              <a:t>‹#›</a:t>
            </a:fld>
            <a:endParaRPr lang="en">
              <a:uFillTx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68160" y="281178"/>
            <a:ext cx="1988820" cy="4581144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8792665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022" y="178308"/>
            <a:ext cx="8791956" cy="4786884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0100" y="481946"/>
            <a:ext cx="7543800" cy="1028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0" y="1577340"/>
            <a:ext cx="7543800" cy="29489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5740" y="4730754"/>
            <a:ext cx="2057400" cy="2057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7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5/5/15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17470" y="4730754"/>
            <a:ext cx="3909060" cy="2057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7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52410" y="4730754"/>
            <a:ext cx="1097280" cy="2057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7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uFillTx/>
              </a:rPr>
              <a:t>‹#›</a:t>
            </a:fld>
            <a:endParaRPr lang="en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63480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en-US" sz="36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37160" indent="-137160" algn="l" defTabSz="685800" rtl="0" eaLnBrk="1" latinLnBrk="0" hangingPunct="1">
        <a:lnSpc>
          <a:spcPct val="100000"/>
        </a:lnSpc>
        <a:spcBef>
          <a:spcPts val="675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indent="-13716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1200000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1425000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1650000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1875000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ctrTitle"/>
          </p:nvPr>
        </p:nvSpPr>
        <p:spPr>
          <a:xfrm>
            <a:off x="1109169" y="1196005"/>
            <a:ext cx="6894246" cy="1348223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800">
                <a:uFillTx/>
                <a:latin typeface="Thonburi" charset="-34"/>
                <a:ea typeface="Thonburi" charset="-34"/>
                <a:cs typeface="Thonburi" charset="-34"/>
                <a:sym typeface="Georgia"/>
              </a:rPr>
              <a:t>Introduction to </a:t>
            </a:r>
            <a:endParaRPr lang="en-US" sz="3800">
              <a:uFillTx/>
              <a:latin typeface="Thonburi" charset="-34"/>
              <a:ea typeface="Thonburi" charset="-34"/>
              <a:cs typeface="Thonburi" charset="-34"/>
              <a:sym typeface="Georgia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3800">
                <a:uFillTx/>
                <a:latin typeface="Thonburi" charset="-34"/>
                <a:ea typeface="Thonburi" charset="-34"/>
                <a:cs typeface="Thonburi" charset="-34"/>
                <a:sym typeface="Georgia"/>
              </a:rPr>
              <a:t>1 John</a:t>
            </a:r>
          </a:p>
        </p:txBody>
      </p:sp>
      <p:sp>
        <p:nvSpPr>
          <p:cNvPr id="30" name="Shape 30"/>
          <p:cNvSpPr txBox="1">
            <a:spLocks noGrp="1"/>
          </p:cNvSpPr>
          <p:nvPr>
            <p:ph type="subTitle" idx="1"/>
          </p:nvPr>
        </p:nvSpPr>
        <p:spPr>
          <a:xfrm>
            <a:off x="1304893" y="2413754"/>
            <a:ext cx="6774631" cy="122862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-US" sz="2000">
                <a:latin typeface="Thonburi" charset="-34"/>
                <a:ea typeface="Thonburi" charset="-34"/>
                <a:cs typeface="Thonburi" charset="-34"/>
              </a:rPr>
              <a:t>And this is his command: </a:t>
            </a:r>
          </a:p>
          <a:p>
            <a:r>
              <a:rPr lang="en-US" sz="2000">
                <a:latin typeface="Thonburi" charset="-34"/>
                <a:ea typeface="Thonburi" charset="-34"/>
                <a:cs typeface="Thonburi" charset="-34"/>
              </a:rPr>
              <a:t>to believe in the name of his Son, Jesus Christ, </a:t>
            </a:r>
          </a:p>
          <a:p>
            <a:r>
              <a:rPr lang="en-US" sz="2000">
                <a:latin typeface="Thonburi" charset="-34"/>
                <a:ea typeface="Thonburi" charset="-34"/>
                <a:cs typeface="Thonburi" charset="-34"/>
              </a:rPr>
              <a:t>and to love one another </a:t>
            </a:r>
          </a:p>
          <a:p>
            <a:r>
              <a:rPr lang="en-US" sz="2000">
                <a:latin typeface="Thonburi" charset="-34"/>
                <a:ea typeface="Thonburi" charset="-34"/>
                <a:cs typeface="Thonburi" charset="-34"/>
              </a:rPr>
              <a:t>as he commanded us.</a:t>
            </a:r>
            <a:r>
              <a:rPr lang="en" sz="2000">
                <a:solidFill>
                  <a:schemeClr val="dk1"/>
                </a:solidFill>
                <a:uFillTx/>
                <a:latin typeface="Thonburi" charset="-34"/>
                <a:ea typeface="Thonburi" charset="-34"/>
                <a:cs typeface="Thonburi" charset="-34"/>
                <a:sym typeface="Georgia"/>
              </a:rPr>
              <a:t>  </a:t>
            </a:r>
            <a:endParaRPr lang="en-US" sz="2000">
              <a:solidFill>
                <a:schemeClr val="dk1"/>
              </a:solidFill>
              <a:uFillTx/>
              <a:latin typeface="Thonburi" charset="-34"/>
              <a:ea typeface="Thonburi" charset="-34"/>
              <a:cs typeface="Thonburi" charset="-34"/>
              <a:sym typeface="Georgia"/>
            </a:endParaRPr>
          </a:p>
          <a:p>
            <a:r>
              <a:rPr lang="en" sz="2000">
                <a:solidFill>
                  <a:schemeClr val="dk1"/>
                </a:solidFill>
                <a:uFillTx/>
                <a:latin typeface="Thonburi" charset="-34"/>
                <a:ea typeface="Thonburi" charset="-34"/>
                <a:cs typeface="Thonburi" charset="-34"/>
                <a:sym typeface="Georgia"/>
              </a:rPr>
              <a:t>1 John </a:t>
            </a:r>
            <a:r>
              <a:rPr lang="en-US" sz="2000">
                <a:solidFill>
                  <a:schemeClr val="dk1"/>
                </a:solidFill>
                <a:uFillTx/>
                <a:latin typeface="Thonburi" charset="-34"/>
                <a:ea typeface="Thonburi" charset="-34"/>
                <a:cs typeface="Thonburi" charset="-34"/>
                <a:sym typeface="Georgia"/>
              </a:rPr>
              <a:t>3:23</a:t>
            </a:r>
            <a:endParaRPr lang="en" sz="2000">
              <a:solidFill>
                <a:schemeClr val="dk1"/>
              </a:solidFill>
              <a:uFillTx/>
              <a:latin typeface="Thonburi" charset="-34"/>
              <a:ea typeface="Thonburi" charset="-34"/>
              <a:cs typeface="Thonburi" charset="-34"/>
              <a:sym typeface="Georgia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/>
          </p:cNvSpPr>
          <p:nvPr/>
        </p:nvSpPr>
        <p:spPr>
          <a:xfrm>
            <a:off x="704400" y="371875"/>
            <a:ext cx="7735199" cy="4364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>
              <a:uFillTx/>
            </a:endParaRPr>
          </a:p>
        </p:txBody>
      </p:sp>
      <p:sp>
        <p:nvSpPr>
          <p:cNvPr id="59" name="Shape 59"/>
          <p:cNvSpPr txBox="1">
            <a:spLocks/>
          </p:cNvSpPr>
          <p:nvPr/>
        </p:nvSpPr>
        <p:spPr>
          <a:xfrm>
            <a:off x="704400" y="306174"/>
            <a:ext cx="8013000" cy="4429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</a:pPr>
            <a:r>
              <a:rPr lang="en" sz="2000">
                <a:solidFill>
                  <a:schemeClr val="tx1"/>
                </a:solidFill>
                <a:uFillTx/>
                <a:latin typeface="Thonburi" charset="-34"/>
                <a:ea typeface="Thonburi" charset="-34"/>
                <a:cs typeface="Thonburi" charset="-34"/>
                <a:sym typeface="Georgia"/>
              </a:rPr>
              <a:t>John set forth key tests of authentic Christian faith </a:t>
            </a:r>
            <a:endParaRPr lang="en-US" sz="2000">
              <a:solidFill>
                <a:schemeClr val="tx1"/>
              </a:solidFill>
              <a:uFillTx/>
              <a:latin typeface="Thonburi" charset="-34"/>
              <a:ea typeface="Thonburi" charset="-34"/>
              <a:cs typeface="Thonburi" charset="-34"/>
              <a:sym typeface="Georgia"/>
            </a:endParaRPr>
          </a:p>
          <a:p>
            <a:pPr algn="ctr" rtl="0">
              <a:spcBef>
                <a:spcPts val="0"/>
              </a:spcBef>
            </a:pPr>
            <a:r>
              <a:rPr lang="en" sz="2000">
                <a:solidFill>
                  <a:schemeClr val="tx1"/>
                </a:solidFill>
                <a:uFillTx/>
                <a:latin typeface="Thonburi" charset="-34"/>
                <a:ea typeface="Thonburi" charset="-34"/>
                <a:cs typeface="Thonburi" charset="-34"/>
                <a:sym typeface="Georgia"/>
              </a:rPr>
              <a:t>(indispensable hallmarks of true believers):</a:t>
            </a:r>
          </a:p>
          <a:p>
            <a:pPr algn="ctr" rtl="0">
              <a:spcBef>
                <a:spcPts val="0"/>
              </a:spcBef>
              <a:buNone/>
            </a:pPr>
            <a:endParaRPr lang="en-US" sz="2000">
              <a:solidFill>
                <a:schemeClr val="tx1"/>
              </a:solidFill>
              <a:uFillTx/>
              <a:latin typeface="Thonburi" charset="-34"/>
              <a:ea typeface="Thonburi" charset="-34"/>
              <a:cs typeface="Thonburi" charset="-34"/>
              <a:sym typeface="Georgia"/>
            </a:endParaRPr>
          </a:p>
          <a:p>
            <a:pPr algn="ctr" rtl="0">
              <a:spcBef>
                <a:spcPts val="0"/>
              </a:spcBef>
              <a:buNone/>
            </a:pPr>
            <a:endParaRPr sz="2000">
              <a:uFillTx/>
              <a:latin typeface="Thonburi" charset="-34"/>
              <a:ea typeface="Thonburi" charset="-34"/>
              <a:cs typeface="Thonburi" charset="-34"/>
              <a:sym typeface="Georgia"/>
            </a:endParaRPr>
          </a:p>
          <a:p>
            <a:pPr marL="457200" indent="-457200" algn="ctr" rtl="0">
              <a:spcBef>
                <a:spcPts val="0"/>
              </a:spcBef>
              <a:buAutoNum type="arabicPeriod" startAt="3"/>
            </a:pPr>
            <a:r>
              <a:rPr lang="en" sz="2200" b="1">
                <a:solidFill>
                  <a:srgbClr val="FF0000"/>
                </a:solidFill>
                <a:uFillTx/>
                <a:latin typeface="Thonburi" charset="-34"/>
                <a:ea typeface="Thonburi" charset="-34"/>
                <a:cs typeface="Thonburi" charset="-34"/>
                <a:sym typeface="Georgia"/>
              </a:rPr>
              <a:t>love for brothers and sisters in Christ </a:t>
            </a:r>
            <a:endParaRPr lang="en-US" sz="2200" b="1">
              <a:solidFill>
                <a:srgbClr val="FF0000"/>
              </a:solidFill>
              <a:uFillTx/>
              <a:latin typeface="Thonburi" charset="-34"/>
              <a:ea typeface="Thonburi" charset="-34"/>
              <a:cs typeface="Thonburi" charset="-34"/>
              <a:sym typeface="Georgia"/>
            </a:endParaRPr>
          </a:p>
          <a:p>
            <a:pPr algn="ctr" rtl="0">
              <a:spcBef>
                <a:spcPts val="0"/>
              </a:spcBef>
            </a:pPr>
            <a:r>
              <a:rPr lang="en" sz="2200" b="1">
                <a:solidFill>
                  <a:srgbClr val="FF0000"/>
                </a:solidFill>
                <a:uFillTx/>
                <a:latin typeface="Thonburi" charset="-34"/>
                <a:ea typeface="Thonburi" charset="-34"/>
                <a:cs typeface="Thonburi" charset="-34"/>
                <a:sym typeface="Georgia"/>
              </a:rPr>
              <a:t>(2:7-17; 3:10-24; 4:7-5:3)</a:t>
            </a:r>
          </a:p>
          <a:p>
            <a:pPr rtl="0">
              <a:spcBef>
                <a:spcPts val="0"/>
              </a:spcBef>
              <a:buNone/>
            </a:pPr>
            <a:endParaRPr sz="2000">
              <a:uFillTx/>
              <a:latin typeface="Thonburi" charset="-34"/>
              <a:ea typeface="Thonburi" charset="-34"/>
              <a:cs typeface="Thonburi" charset="-34"/>
              <a:sym typeface="Georgia"/>
            </a:endParaRPr>
          </a:p>
          <a:p>
            <a:pPr algn="ctr"/>
            <a:r>
              <a:rPr lang="en-US" sz="1800" b="1"/>
              <a:t> </a:t>
            </a:r>
            <a:r>
              <a:rPr lang="en-US" sz="1800">
                <a:solidFill>
                  <a:schemeClr val="tx1"/>
                </a:solidFill>
                <a:latin typeface="Baskerville" charset="0"/>
                <a:ea typeface="Baskerville" charset="0"/>
                <a:cs typeface="Baskerville" charset="0"/>
              </a:rPr>
              <a:t>Dear friends, let us love one another, for love comes from God. </a:t>
            </a:r>
          </a:p>
          <a:p>
            <a:pPr algn="ctr"/>
            <a:r>
              <a:rPr lang="en-US" sz="1800">
                <a:solidFill>
                  <a:schemeClr val="tx1"/>
                </a:solidFill>
                <a:latin typeface="Baskerville" charset="0"/>
                <a:ea typeface="Baskerville" charset="0"/>
                <a:cs typeface="Baskerville" charset="0"/>
              </a:rPr>
              <a:t>Everyone who loves has been born of God and knows God. </a:t>
            </a:r>
          </a:p>
          <a:p>
            <a:pPr algn="ctr"/>
            <a:r>
              <a:rPr lang="en-US" sz="1800">
                <a:solidFill>
                  <a:schemeClr val="tx1"/>
                </a:solidFill>
                <a:latin typeface="Baskerville" charset="0"/>
                <a:ea typeface="Baskerville" charset="0"/>
                <a:cs typeface="Baskerville" charset="0"/>
              </a:rPr>
              <a:t>Whoever does not love does not know God, because God is love. </a:t>
            </a:r>
          </a:p>
          <a:p>
            <a:pPr algn="ctr"/>
            <a:r>
              <a:rPr lang="en-US" sz="1800">
                <a:solidFill>
                  <a:schemeClr val="tx1"/>
                </a:solidFill>
                <a:uFillTx/>
                <a:latin typeface="Baskerville" charset="0"/>
                <a:ea typeface="Baskerville" charset="0"/>
                <a:cs typeface="Baskerville" charset="0"/>
                <a:sym typeface="Georgia"/>
              </a:rPr>
              <a:t>1 John 4:7,8</a:t>
            </a:r>
            <a:endParaRPr sz="1800">
              <a:solidFill>
                <a:schemeClr val="tx1"/>
              </a:solidFill>
              <a:uFillTx/>
              <a:latin typeface="Baskerville" charset="0"/>
              <a:ea typeface="Baskerville" charset="0"/>
              <a:cs typeface="Baskerville" charset="0"/>
              <a:sym typeface="Georgia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3970" y="3888333"/>
            <a:ext cx="1293860" cy="674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0224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/>
          </p:cNvSpPr>
          <p:nvPr/>
        </p:nvSpPr>
        <p:spPr>
          <a:xfrm>
            <a:off x="627835" y="304438"/>
            <a:ext cx="7735199" cy="43892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sz="2000" b="1">
                <a:uFillTx/>
                <a:latin typeface="Georgia"/>
                <a:ea typeface="Georgia"/>
                <a:cs typeface="Georgia"/>
                <a:sym typeface="Georgia"/>
              </a:rPr>
              <a:t>Outline</a:t>
            </a:r>
          </a:p>
          <a:p>
            <a:pPr rtl="0">
              <a:spcBef>
                <a:spcPts val="0"/>
              </a:spcBef>
              <a:buNone/>
            </a:pPr>
            <a:r>
              <a:rPr lang="en" sz="1500">
                <a:uFillTx/>
                <a:latin typeface="Georgia"/>
                <a:ea typeface="Georgia"/>
                <a:cs typeface="Georgia"/>
                <a:sym typeface="Georgia"/>
              </a:rPr>
              <a:t>I.  Introduction: The Reality of the Incarnation (1:1-4)</a:t>
            </a:r>
          </a:p>
          <a:p>
            <a:pPr rtl="0">
              <a:spcBef>
                <a:spcPts val="0"/>
              </a:spcBef>
              <a:buNone/>
            </a:pPr>
            <a:r>
              <a:rPr lang="en" sz="1500">
                <a:uFillTx/>
                <a:latin typeface="Georgia"/>
                <a:ea typeface="Georgia"/>
                <a:cs typeface="Georgia"/>
                <a:sym typeface="Georgia"/>
              </a:rPr>
              <a:t>II.  The Christian Life as Fellowship with the Father and the Son</a:t>
            </a:r>
          </a:p>
          <a:p>
            <a:pPr rtl="0">
              <a:spcBef>
                <a:spcPts val="0"/>
              </a:spcBef>
              <a:buNone/>
            </a:pPr>
            <a:r>
              <a:rPr lang="en" sz="1500">
                <a:uFillTx/>
                <a:latin typeface="Georgia"/>
                <a:ea typeface="Georgia"/>
                <a:cs typeface="Georgia"/>
                <a:sym typeface="Georgia"/>
              </a:rPr>
              <a:t>(1:5-2:28)</a:t>
            </a:r>
          </a:p>
          <a:p>
            <a:pPr rtl="0">
              <a:spcBef>
                <a:spcPts val="0"/>
              </a:spcBef>
              <a:buNone/>
            </a:pPr>
            <a:r>
              <a:rPr lang="en" sz="1500">
                <a:uFillTx/>
                <a:latin typeface="Georgia"/>
                <a:ea typeface="Georgia"/>
                <a:cs typeface="Georgia"/>
                <a:sym typeface="Georgia"/>
              </a:rPr>
              <a:t>	A.  Ethical Tests of Fellowship (1:5-2:11)</a:t>
            </a:r>
          </a:p>
          <a:p>
            <a:pPr rtl="0">
              <a:spcBef>
                <a:spcPts val="0"/>
              </a:spcBef>
              <a:buNone/>
            </a:pPr>
            <a:r>
              <a:rPr lang="en" sz="1500">
                <a:uFillTx/>
                <a:latin typeface="Georgia"/>
                <a:ea typeface="Georgia"/>
                <a:cs typeface="Georgia"/>
                <a:sym typeface="Georgia"/>
              </a:rPr>
              <a:t>		1.  Moral likeness (1:5-7)</a:t>
            </a:r>
          </a:p>
          <a:p>
            <a:pPr rtl="0">
              <a:spcBef>
                <a:spcPts val="0"/>
              </a:spcBef>
              <a:buNone/>
            </a:pPr>
            <a:r>
              <a:rPr lang="en" sz="1500">
                <a:uFillTx/>
                <a:latin typeface="Georgia"/>
                <a:ea typeface="Georgia"/>
                <a:cs typeface="Georgia"/>
                <a:sym typeface="Georgia"/>
              </a:rPr>
              <a:t>		2.  Confession of sin (1:8-2:22)</a:t>
            </a:r>
          </a:p>
          <a:p>
            <a:pPr rtl="0">
              <a:spcBef>
                <a:spcPts val="0"/>
              </a:spcBef>
              <a:buNone/>
            </a:pPr>
            <a:r>
              <a:rPr lang="en" sz="1500">
                <a:uFillTx/>
                <a:latin typeface="Georgia"/>
                <a:ea typeface="Georgia"/>
                <a:cs typeface="Georgia"/>
                <a:sym typeface="Georgia"/>
              </a:rPr>
              <a:t>		3.  Obedience (2:3-6)</a:t>
            </a:r>
          </a:p>
          <a:p>
            <a:pPr rtl="0">
              <a:spcBef>
                <a:spcPts val="0"/>
              </a:spcBef>
              <a:buNone/>
            </a:pPr>
            <a:r>
              <a:rPr lang="en" sz="1500">
                <a:uFillTx/>
                <a:latin typeface="Georgia"/>
                <a:ea typeface="Georgia"/>
                <a:cs typeface="Georgia"/>
                <a:sym typeface="Georgia"/>
              </a:rPr>
              <a:t>		4.  Love for fellow believers (2:7-11)</a:t>
            </a:r>
          </a:p>
          <a:p>
            <a:pPr rtl="0">
              <a:spcBef>
                <a:spcPts val="0"/>
              </a:spcBef>
              <a:buNone/>
            </a:pPr>
            <a:r>
              <a:rPr lang="en" sz="1500">
                <a:uFillTx/>
                <a:latin typeface="Georgia"/>
                <a:ea typeface="Georgia"/>
                <a:cs typeface="Georgia"/>
                <a:sym typeface="Georgia"/>
              </a:rPr>
              <a:t>	B.  Two Digressions (2:12-17)</a:t>
            </a:r>
          </a:p>
          <a:p>
            <a:pPr>
              <a:spcBef>
                <a:spcPts val="0"/>
              </a:spcBef>
              <a:buNone/>
            </a:pPr>
            <a:r>
              <a:rPr lang="en" sz="1500">
                <a:uFillTx/>
                <a:latin typeface="Georgia"/>
                <a:ea typeface="Georgia"/>
                <a:cs typeface="Georgia"/>
                <a:sym typeface="Georgia"/>
              </a:rPr>
              <a:t>	C.  Christological Test of Fellowship (2:18-28)</a:t>
            </a:r>
            <a:endParaRPr lang="en-US" sz="1500">
              <a:uFillTx/>
              <a:latin typeface="Georgia"/>
              <a:ea typeface="Georgia"/>
              <a:cs typeface="Georgia"/>
              <a:sym typeface="Georgia"/>
            </a:endParaRPr>
          </a:p>
          <a:p>
            <a:pPr>
              <a:spcBef>
                <a:spcPts val="0"/>
              </a:spcBef>
              <a:buNone/>
            </a:pPr>
            <a:r>
              <a:rPr lang="en-US" sz="1500">
                <a:latin typeface="Georgia"/>
                <a:ea typeface="Georgia"/>
                <a:cs typeface="Georgia"/>
                <a:sym typeface="Georgia"/>
              </a:rPr>
              <a:t>		1.  Contrast: apostates versus believers (2:18-21)</a:t>
            </a:r>
          </a:p>
          <a:p>
            <a:pPr>
              <a:spcBef>
                <a:spcPts val="0"/>
              </a:spcBef>
              <a:buNone/>
            </a:pPr>
            <a:r>
              <a:rPr lang="en-US" sz="1500">
                <a:uFillTx/>
                <a:latin typeface="Georgia"/>
                <a:ea typeface="Georgia"/>
                <a:cs typeface="Georgia"/>
                <a:sym typeface="Georgia"/>
              </a:rPr>
              <a:t>		2.  Person of Christ: the crux of the test (2:22-23)</a:t>
            </a:r>
          </a:p>
          <a:p>
            <a:pPr>
              <a:spcBef>
                <a:spcPts val="0"/>
              </a:spcBef>
              <a:buNone/>
            </a:pPr>
            <a:r>
              <a:rPr lang="en-US" sz="1500">
                <a:latin typeface="Georgia"/>
                <a:ea typeface="Georgia"/>
                <a:cs typeface="Georgia"/>
                <a:sym typeface="Georgia"/>
              </a:rPr>
              <a:t>		3.  Persistent belief:  key to continuing fellowship (2:24-28)</a:t>
            </a:r>
          </a:p>
          <a:p>
            <a:pPr marL="400050" indent="-400050">
              <a:spcBef>
                <a:spcPts val="0"/>
              </a:spcBef>
              <a:buAutoNum type="romanUcPeriod" startAt="3"/>
            </a:pPr>
            <a:r>
              <a:rPr lang="en-US" sz="1500">
                <a:uFillTx/>
                <a:latin typeface="Georgia"/>
                <a:ea typeface="Georgia"/>
                <a:cs typeface="Georgia"/>
                <a:sym typeface="Georgia"/>
              </a:rPr>
              <a:t>The Christian Life as Divine Sonship (2:29-4:6)</a:t>
            </a:r>
          </a:p>
          <a:p>
            <a:pPr lvl="2"/>
            <a:r>
              <a:rPr lang="en-US" sz="1500">
                <a:latin typeface="Georgia"/>
                <a:ea typeface="Georgia"/>
                <a:cs typeface="Georgia"/>
                <a:sym typeface="Georgia"/>
              </a:rPr>
              <a:t>	A.  Ethical Tests of Sonship (2:29-3:24)</a:t>
            </a:r>
          </a:p>
          <a:p>
            <a:pPr lvl="2"/>
            <a:r>
              <a:rPr lang="en-US" sz="1500">
                <a:uFillTx/>
                <a:latin typeface="Georgia"/>
                <a:ea typeface="Georgia"/>
                <a:cs typeface="Georgia"/>
                <a:sym typeface="Georgia"/>
              </a:rPr>
              <a:t>		1.  Righteousness (2:29-3:10a)</a:t>
            </a:r>
          </a:p>
          <a:p>
            <a:pPr lvl="2"/>
            <a:r>
              <a:rPr lang="en-US" sz="1500">
                <a:latin typeface="Georgia"/>
                <a:ea typeface="Georgia"/>
                <a:cs typeface="Georgia"/>
                <a:sym typeface="Georgia"/>
              </a:rPr>
              <a:t>		2.  Love (3:10b-24)</a:t>
            </a:r>
            <a:endParaRPr lang="en" sz="1500">
              <a:uFillTx/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/>
          </p:cNvSpPr>
          <p:nvPr/>
        </p:nvSpPr>
        <p:spPr>
          <a:xfrm>
            <a:off x="627834" y="141347"/>
            <a:ext cx="7735199" cy="43892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sz="2000" b="1">
                <a:uFillTx/>
                <a:latin typeface="Georgia"/>
                <a:ea typeface="Georgia"/>
                <a:cs typeface="Georgia"/>
                <a:sym typeface="Georgia"/>
              </a:rPr>
              <a:t>Outline</a:t>
            </a:r>
            <a:endParaRPr lang="en-US" sz="2000" b="1">
              <a:uFillTx/>
              <a:latin typeface="Georgia"/>
              <a:ea typeface="Georgia"/>
              <a:cs typeface="Georgia"/>
              <a:sym typeface="Georgia"/>
            </a:endParaRPr>
          </a:p>
          <a:p>
            <a:pPr rtl="0">
              <a:spcBef>
                <a:spcPts val="0"/>
              </a:spcBef>
              <a:buNone/>
            </a:pPr>
            <a:endParaRPr lang="en-US" sz="2000" b="1">
              <a:latin typeface="Georgia"/>
              <a:ea typeface="Georgia"/>
              <a:cs typeface="Georgia"/>
              <a:sym typeface="Georgia"/>
            </a:endParaRPr>
          </a:p>
          <a:p>
            <a:pPr marL="400050" indent="-400050" rtl="0">
              <a:spcBef>
                <a:spcPts val="0"/>
              </a:spcBef>
              <a:buAutoNum type="romanUcPeriod" startAt="4"/>
            </a:pPr>
            <a:r>
              <a:rPr lang="en-US" sz="1500">
                <a:uFillTx/>
                <a:latin typeface="Georgia"/>
                <a:ea typeface="Georgia"/>
                <a:cs typeface="Georgia"/>
                <a:sym typeface="Georgia"/>
              </a:rPr>
              <a:t>The Chistian Life as an Integration of the Ethical and Christological (4:7-5:12)</a:t>
            </a:r>
          </a:p>
          <a:p>
            <a:pPr rtl="0">
              <a:spcBef>
                <a:spcPts val="0"/>
              </a:spcBef>
            </a:pPr>
            <a:r>
              <a:rPr lang="en-US" sz="1500">
                <a:latin typeface="Georgia"/>
                <a:ea typeface="Georgia"/>
                <a:cs typeface="Georgia"/>
                <a:sym typeface="Georgia"/>
              </a:rPr>
              <a:t>	A.  The Ethical Test:  Love (4:7-5:5)</a:t>
            </a:r>
          </a:p>
          <a:p>
            <a:pPr rtl="0">
              <a:spcBef>
                <a:spcPts val="0"/>
              </a:spcBef>
            </a:pPr>
            <a:r>
              <a:rPr lang="en-US" sz="1500">
                <a:latin typeface="Georgia"/>
                <a:ea typeface="Georgia"/>
                <a:cs typeface="Georgia"/>
                <a:sym typeface="Georgia"/>
              </a:rPr>
              <a:t>		1.  The source of love (4:7-16)</a:t>
            </a:r>
          </a:p>
          <a:p>
            <a:pPr rtl="0">
              <a:spcBef>
                <a:spcPts val="0"/>
              </a:spcBef>
            </a:pPr>
            <a:r>
              <a:rPr lang="en-US" sz="1500">
                <a:latin typeface="Georgia"/>
                <a:ea typeface="Georgia"/>
                <a:cs typeface="Georgia"/>
                <a:sym typeface="Georgia"/>
              </a:rPr>
              <a:t>		2.  The fruit of love (4:17-19)</a:t>
            </a:r>
          </a:p>
          <a:p>
            <a:pPr rtl="0">
              <a:spcBef>
                <a:spcPts val="0"/>
              </a:spcBef>
            </a:pPr>
            <a:r>
              <a:rPr lang="en-US" sz="1500">
                <a:latin typeface="Georgia"/>
                <a:ea typeface="Georgia"/>
                <a:cs typeface="Georgia"/>
                <a:sym typeface="Georgia"/>
              </a:rPr>
              <a:t>		3.  The relationship of love for God and love for one's fellow 			Christians (4:20-5:1)</a:t>
            </a:r>
          </a:p>
          <a:p>
            <a:pPr rtl="0">
              <a:spcBef>
                <a:spcPts val="0"/>
              </a:spcBef>
            </a:pPr>
            <a:r>
              <a:rPr lang="en-US" sz="1500">
                <a:latin typeface="Georgia"/>
                <a:ea typeface="Georgia"/>
                <a:cs typeface="Georgia"/>
                <a:sym typeface="Georgia"/>
              </a:rPr>
              <a:t>		4.  Obedience: the evidence of love for God's children (5:2-5)</a:t>
            </a:r>
          </a:p>
          <a:p>
            <a:pPr rtl="0">
              <a:spcBef>
                <a:spcPts val="0"/>
              </a:spcBef>
            </a:pPr>
            <a:r>
              <a:rPr lang="en-US" sz="1500">
                <a:latin typeface="Georgia"/>
                <a:ea typeface="Georgia"/>
                <a:cs typeface="Georgia"/>
                <a:sym typeface="Georgia"/>
              </a:rPr>
              <a:t>	B.  The Christological Test (5:6-12)</a:t>
            </a:r>
          </a:p>
          <a:p>
            <a:pPr rtl="0">
              <a:spcBef>
                <a:spcPts val="0"/>
              </a:spcBef>
            </a:pPr>
            <a:r>
              <a:rPr lang="en-US" sz="1500">
                <a:latin typeface="Georgia"/>
                <a:ea typeface="Georgia"/>
                <a:cs typeface="Georgia"/>
                <a:sym typeface="Georgia"/>
              </a:rPr>
              <a:t>V.  Conclusion:  Great Christian Certainties (5:13-21)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0706" y="3033502"/>
            <a:ext cx="3449454" cy="1728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09042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/>
          </p:cNvSpPr>
          <p:nvPr/>
        </p:nvSpPr>
        <p:spPr>
          <a:xfrm>
            <a:off x="627834" y="141346"/>
            <a:ext cx="8195357" cy="482750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-US" sz="2000" b="1">
                <a:latin typeface="Georgia"/>
                <a:ea typeface="Georgia"/>
                <a:cs typeface="Georgia"/>
                <a:sym typeface="Georgia"/>
              </a:rPr>
              <a:t>LPUBF 1 John study schedule</a:t>
            </a:r>
          </a:p>
          <a:p>
            <a:pPr algn="ctr" rtl="0">
              <a:spcBef>
                <a:spcPts val="0"/>
              </a:spcBef>
              <a:buNone/>
            </a:pPr>
            <a:endParaRPr lang="en-US" sz="2000" b="1">
              <a:uFillTx/>
              <a:latin typeface="Georgia"/>
              <a:ea typeface="Georgia"/>
              <a:cs typeface="Georgia"/>
              <a:sym typeface="Georgia"/>
            </a:endParaRPr>
          </a:p>
          <a:p>
            <a:pPr rtl="0">
              <a:spcBef>
                <a:spcPts val="0"/>
              </a:spcBef>
              <a:buNone/>
            </a:pPr>
            <a:endParaRPr lang="en-US" sz="2000" b="1">
              <a:latin typeface="Georgia"/>
              <a:ea typeface="Georgia"/>
              <a:cs typeface="Georgia"/>
              <a:sym typeface="Georgia"/>
            </a:endParaRPr>
          </a:p>
          <a:p>
            <a:pPr rtl="0">
              <a:spcBef>
                <a:spcPts val="0"/>
              </a:spcBef>
              <a:buNone/>
            </a:pPr>
            <a:r>
              <a:rPr lang="en-US" sz="2000">
                <a:latin typeface="Georgia"/>
                <a:ea typeface="Georgia"/>
                <a:cs typeface="Georgia"/>
                <a:sym typeface="Georgia"/>
              </a:rPr>
              <a:t>	5/3 –	 1 Jn 1:1-4	Our Fellowship</a:t>
            </a:r>
          </a:p>
          <a:p>
            <a:pPr rtl="0">
              <a:spcBef>
                <a:spcPts val="0"/>
              </a:spcBef>
              <a:buNone/>
            </a:pPr>
            <a:r>
              <a:rPr lang="en-US" sz="2000">
                <a:latin typeface="Georgia"/>
                <a:ea typeface="Georgia"/>
                <a:cs typeface="Georgia"/>
                <a:sym typeface="Georgia"/>
              </a:rPr>
              <a:t>	5/10 –	 1 Jn 1:5-2:2  	Walk In the Light</a:t>
            </a:r>
          </a:p>
          <a:p>
            <a:pPr rtl="0">
              <a:spcBef>
                <a:spcPts val="0"/>
              </a:spcBef>
              <a:buNone/>
            </a:pPr>
            <a:r>
              <a:rPr lang="en-US" sz="2000">
                <a:latin typeface="Georgia"/>
                <a:ea typeface="Georgia"/>
                <a:cs typeface="Georgia"/>
                <a:sym typeface="Georgia"/>
              </a:rPr>
              <a:t>	5/17 –	1 John 2:3-11 	Loving Is Living In the Light</a:t>
            </a:r>
          </a:p>
          <a:p>
            <a:pPr rtl="0">
              <a:spcBef>
                <a:spcPts val="0"/>
              </a:spcBef>
              <a:buNone/>
            </a:pPr>
            <a:r>
              <a:rPr lang="en-US" sz="2000">
                <a:latin typeface="Georgia"/>
                <a:ea typeface="Georgia"/>
                <a:cs typeface="Georgia"/>
                <a:sym typeface="Georgia"/>
              </a:rPr>
              <a:t>	5/24 –	1 John 2:12-17 	Do Not Love the World	</a:t>
            </a:r>
          </a:p>
          <a:p>
            <a:pPr rtl="0">
              <a:spcBef>
                <a:spcPts val="0"/>
              </a:spcBef>
              <a:buNone/>
            </a:pPr>
            <a:r>
              <a:rPr lang="en-US" sz="2000">
                <a:latin typeface="Georgia"/>
                <a:ea typeface="Georgia"/>
                <a:cs typeface="Georgia"/>
                <a:sym typeface="Georgia"/>
              </a:rPr>
              <a:t>	5/31 –	1 John 2:18-27	Remain In Him</a:t>
            </a:r>
          </a:p>
          <a:p>
            <a:pPr rtl="0">
              <a:spcBef>
                <a:spcPts val="0"/>
              </a:spcBef>
              <a:buNone/>
            </a:pPr>
            <a:r>
              <a:rPr lang="en-US" sz="2000">
                <a:latin typeface="Georgia"/>
                <a:ea typeface="Georgia"/>
                <a:cs typeface="Georgia"/>
                <a:sym typeface="Georgia"/>
              </a:rPr>
              <a:t>	6/7 –	1 John 2:28-3:10</a:t>
            </a:r>
          </a:p>
          <a:p>
            <a:pPr rtl="0">
              <a:spcBef>
                <a:spcPts val="0"/>
              </a:spcBef>
              <a:buNone/>
            </a:pPr>
            <a:r>
              <a:rPr lang="en-US" sz="2000">
                <a:latin typeface="Georgia"/>
                <a:ea typeface="Georgia"/>
                <a:cs typeface="Georgia"/>
                <a:sym typeface="Georgia"/>
              </a:rPr>
              <a:t>	6/14 –	1 John 3:11-24	</a:t>
            </a:r>
          </a:p>
          <a:p>
            <a:pPr rtl="0">
              <a:spcBef>
                <a:spcPts val="0"/>
              </a:spcBef>
              <a:buNone/>
            </a:pPr>
            <a:r>
              <a:rPr lang="en-US" sz="2000">
                <a:latin typeface="Georgia"/>
                <a:ea typeface="Georgia"/>
                <a:cs typeface="Georgia"/>
                <a:sym typeface="Georgia"/>
              </a:rPr>
              <a:t>	6/21 –	1 John 4:1-6</a:t>
            </a:r>
          </a:p>
          <a:p>
            <a:pPr rtl="0">
              <a:spcBef>
                <a:spcPts val="0"/>
              </a:spcBef>
              <a:buNone/>
            </a:pPr>
            <a:r>
              <a:rPr lang="en-US" sz="2000">
                <a:latin typeface="Georgia"/>
                <a:ea typeface="Georgia"/>
                <a:cs typeface="Georgia"/>
                <a:sym typeface="Georgia"/>
              </a:rPr>
              <a:t>	6/28 –	1 John 4: 7-21	</a:t>
            </a:r>
          </a:p>
          <a:p>
            <a:pPr rtl="0">
              <a:spcBef>
                <a:spcPts val="0"/>
              </a:spcBef>
              <a:buNone/>
            </a:pPr>
            <a:r>
              <a:rPr lang="en-US" sz="2000">
                <a:latin typeface="Georgia"/>
                <a:ea typeface="Georgia"/>
                <a:cs typeface="Georgia"/>
                <a:sym typeface="Georgia"/>
              </a:rPr>
              <a:t>	7/5 –	1 John 5:1-12</a:t>
            </a:r>
          </a:p>
          <a:p>
            <a:pPr rtl="0">
              <a:spcBef>
                <a:spcPts val="0"/>
              </a:spcBef>
              <a:buNone/>
            </a:pPr>
            <a:r>
              <a:rPr lang="en-US" sz="2000">
                <a:latin typeface="Georgia"/>
                <a:ea typeface="Georgia"/>
                <a:cs typeface="Georgia"/>
                <a:sym typeface="Georgia"/>
              </a:rPr>
              <a:t>	7/12 –	1 John 5:13-21		</a:t>
            </a:r>
          </a:p>
          <a:p>
            <a:pPr rtl="0">
              <a:spcBef>
                <a:spcPts val="0"/>
              </a:spcBef>
              <a:buNone/>
            </a:pPr>
            <a:endParaRPr lang="en-US" sz="2000" b="1"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86102153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/>
          </p:cNvSpPr>
          <p:nvPr/>
        </p:nvSpPr>
        <p:spPr>
          <a:xfrm>
            <a:off x="726146" y="525286"/>
            <a:ext cx="7735199" cy="418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sz="2000" b="1">
                <a:uFillTx/>
                <a:latin typeface="Thonburi" charset="-34"/>
                <a:ea typeface="Thonburi" charset="-34"/>
                <a:cs typeface="Thonburi" charset="-34"/>
                <a:sym typeface="Georgia"/>
              </a:rPr>
              <a:t>Author</a:t>
            </a:r>
          </a:p>
          <a:p>
            <a:pPr algn="ctr" rtl="0">
              <a:spcBef>
                <a:spcPts val="0"/>
              </a:spcBef>
              <a:buNone/>
            </a:pPr>
            <a:endParaRPr sz="2000" b="1">
              <a:uFillTx/>
              <a:latin typeface="Thonburi" charset="-34"/>
              <a:ea typeface="Thonburi" charset="-34"/>
              <a:cs typeface="Thonburi" charset="-34"/>
              <a:sym typeface="Georgia"/>
            </a:endParaRPr>
          </a:p>
          <a:p>
            <a:pPr marL="342900" indent="-342900" rtl="0">
              <a:spcBef>
                <a:spcPts val="0"/>
              </a:spcBef>
              <a:buFont typeface="Arial" charset="0"/>
              <a:buChar char="•"/>
            </a:pPr>
            <a:r>
              <a:rPr lang="en" sz="2000">
                <a:uFillTx/>
                <a:latin typeface="Thonburi" charset="-34"/>
                <a:ea typeface="Thonburi" charset="-34"/>
                <a:cs typeface="Thonburi" charset="-34"/>
                <a:sym typeface="Georgia"/>
              </a:rPr>
              <a:t>John, son of Zebedee (Mk 1:19-20)</a:t>
            </a:r>
          </a:p>
          <a:p>
            <a:pPr rtl="0">
              <a:spcBef>
                <a:spcPts val="0"/>
              </a:spcBef>
              <a:buNone/>
            </a:pPr>
            <a:endParaRPr sz="2000">
              <a:uFillTx/>
              <a:latin typeface="Thonburi" charset="-34"/>
              <a:ea typeface="Thonburi" charset="-34"/>
              <a:cs typeface="Thonburi" charset="-34"/>
              <a:sym typeface="Georgia"/>
            </a:endParaRPr>
          </a:p>
          <a:p>
            <a:pPr marL="342900" indent="-342900" rtl="0">
              <a:spcBef>
                <a:spcPts val="0"/>
              </a:spcBef>
              <a:buFont typeface="Arial" charset="0"/>
              <a:buChar char="•"/>
            </a:pPr>
            <a:r>
              <a:rPr lang="en-US" sz="2000">
                <a:latin typeface="Thonburi" charset="-34"/>
                <a:ea typeface="Thonburi" charset="-34"/>
                <a:cs typeface="Thonburi" charset="-34"/>
                <a:sym typeface="Georgia"/>
              </a:rPr>
              <a:t>A </a:t>
            </a:r>
            <a:r>
              <a:rPr lang="en" sz="2000">
                <a:uFillTx/>
                <a:latin typeface="Thonburi" charset="-34"/>
                <a:ea typeface="Thonburi" charset="-34"/>
                <a:cs typeface="Thonburi" charset="-34"/>
                <a:sym typeface="Georgia"/>
              </a:rPr>
              <a:t>fisherman, one of the three of Jesus' </a:t>
            </a:r>
            <a:endParaRPr lang="en-US" sz="2000">
              <a:uFillTx/>
              <a:latin typeface="Thonburi" charset="-34"/>
              <a:ea typeface="Thonburi" charset="-34"/>
              <a:cs typeface="Thonburi" charset="-34"/>
              <a:sym typeface="Georgia"/>
            </a:endParaRPr>
          </a:p>
          <a:p>
            <a:pPr rtl="0">
              <a:spcBef>
                <a:spcPts val="0"/>
              </a:spcBef>
            </a:pPr>
            <a:r>
              <a:rPr lang="en-US" sz="2000">
                <a:latin typeface="Thonburi" charset="-34"/>
                <a:ea typeface="Thonburi" charset="-34"/>
                <a:cs typeface="Thonburi" charset="-34"/>
                <a:sym typeface="Georgia"/>
              </a:rPr>
              <a:t>	</a:t>
            </a:r>
            <a:r>
              <a:rPr lang="en" sz="2000">
                <a:uFillTx/>
                <a:latin typeface="Thonburi" charset="-34"/>
                <a:ea typeface="Thonburi" charset="-34"/>
                <a:cs typeface="Thonburi" charset="-34"/>
                <a:sym typeface="Georgia"/>
              </a:rPr>
              <a:t>inner circle</a:t>
            </a:r>
            <a:r>
              <a:rPr lang="en-US" sz="2000">
                <a:latin typeface="Thonburi" charset="-34"/>
                <a:ea typeface="Thonburi" charset="-34"/>
                <a:cs typeface="Thonburi" charset="-34"/>
                <a:sym typeface="Georgia"/>
              </a:rPr>
              <a:t> </a:t>
            </a:r>
            <a:r>
              <a:rPr lang="en" sz="2000">
                <a:uFillTx/>
                <a:latin typeface="Thonburi" charset="-34"/>
                <a:ea typeface="Thonburi" charset="-34"/>
                <a:cs typeface="Thonburi" charset="-34"/>
                <a:sym typeface="Georgia"/>
              </a:rPr>
              <a:t>together with James and Peter</a:t>
            </a:r>
            <a:endParaRPr lang="en-US" sz="2000">
              <a:uFillTx/>
              <a:latin typeface="Thonburi" charset="-34"/>
              <a:ea typeface="Thonburi" charset="-34"/>
              <a:cs typeface="Thonburi" charset="-34"/>
              <a:sym typeface="Georgia"/>
            </a:endParaRPr>
          </a:p>
          <a:p>
            <a:pPr rtl="0">
              <a:spcBef>
                <a:spcPts val="0"/>
              </a:spcBef>
            </a:pPr>
            <a:endParaRPr sz="2000">
              <a:uFillTx/>
              <a:latin typeface="Thonburi" charset="-34"/>
              <a:ea typeface="Thonburi" charset="-34"/>
              <a:cs typeface="Thonburi" charset="-34"/>
              <a:sym typeface="Georgia"/>
            </a:endParaRPr>
          </a:p>
          <a:p>
            <a:pPr marL="342900" indent="-342900" rtl="0">
              <a:spcBef>
                <a:spcPts val="0"/>
              </a:spcBef>
              <a:buFont typeface="Arial" charset="0"/>
              <a:buChar char="•"/>
            </a:pPr>
            <a:r>
              <a:rPr lang="en" sz="2000">
                <a:uFillTx/>
                <a:latin typeface="Thonburi" charset="-34"/>
                <a:ea typeface="Thonburi" charset="-34"/>
                <a:cs typeface="Thonburi" charset="-34"/>
                <a:sym typeface="Georgia"/>
              </a:rPr>
              <a:t>"the one whom Jesus loved" (Jn 13:23)</a:t>
            </a:r>
          </a:p>
          <a:p>
            <a:pPr rtl="0">
              <a:spcBef>
                <a:spcPts val="0"/>
              </a:spcBef>
              <a:buNone/>
            </a:pPr>
            <a:endParaRPr sz="2000">
              <a:uFillTx/>
              <a:latin typeface="Thonburi" charset="-34"/>
              <a:ea typeface="Thonburi" charset="-34"/>
              <a:cs typeface="Thonburi" charset="-34"/>
              <a:sym typeface="Georgia"/>
            </a:endParaRPr>
          </a:p>
          <a:p>
            <a:pPr marL="342900" indent="-342900" rtl="0">
              <a:spcBef>
                <a:spcPts val="0"/>
              </a:spcBef>
              <a:buFont typeface="Arial" charset="0"/>
              <a:buChar char="•"/>
            </a:pPr>
            <a:r>
              <a:rPr lang="en" sz="2000">
                <a:uFillTx/>
                <a:latin typeface="Thonburi" charset="-34"/>
                <a:ea typeface="Thonburi" charset="-34"/>
                <a:cs typeface="Thonburi" charset="-34"/>
                <a:sym typeface="Georgia"/>
              </a:rPr>
              <a:t>wrote 1 John in similar style to John's gospel:</a:t>
            </a:r>
          </a:p>
          <a:p>
            <a:pPr rtl="0">
              <a:spcBef>
                <a:spcPts val="0"/>
              </a:spcBef>
            </a:pPr>
            <a:r>
              <a:rPr lang="en" sz="2000">
                <a:uFillTx/>
                <a:latin typeface="Thonburi" charset="-34"/>
                <a:ea typeface="Thonburi" charset="-34"/>
                <a:cs typeface="Thonburi" charset="-34"/>
                <a:sym typeface="Georgia"/>
              </a:rPr>
              <a:t>	</a:t>
            </a:r>
            <a:r>
              <a:rPr lang="en-US" sz="1800">
                <a:uFillTx/>
                <a:latin typeface="Thonburi" charset="-34"/>
                <a:ea typeface="Thonburi" charset="-34"/>
                <a:cs typeface="Thonburi" charset="-34"/>
                <a:sym typeface="Georgia"/>
              </a:rPr>
              <a:t>-</a:t>
            </a:r>
            <a:r>
              <a:rPr lang="en" sz="1800">
                <a:uFillTx/>
                <a:latin typeface="Thonburi" charset="-34"/>
                <a:ea typeface="Thonburi" charset="-34"/>
                <a:cs typeface="Thonburi" charset="-34"/>
                <a:sym typeface="Georgia"/>
              </a:rPr>
              <a:t>simple Greek</a:t>
            </a:r>
          </a:p>
          <a:p>
            <a:pPr>
              <a:spcBef>
                <a:spcPts val="0"/>
              </a:spcBef>
              <a:buNone/>
            </a:pPr>
            <a:r>
              <a:rPr lang="en" sz="1800">
                <a:uFillTx/>
                <a:latin typeface="Thonburi" charset="-34"/>
                <a:ea typeface="Thonburi" charset="-34"/>
                <a:cs typeface="Thonburi" charset="-34"/>
                <a:sym typeface="Georgia"/>
              </a:rPr>
              <a:t>	</a:t>
            </a:r>
            <a:r>
              <a:rPr lang="en-US" sz="1800">
                <a:uFillTx/>
                <a:latin typeface="Thonburi" charset="-34"/>
                <a:ea typeface="Thonburi" charset="-34"/>
                <a:cs typeface="Thonburi" charset="-34"/>
                <a:sym typeface="Georgia"/>
              </a:rPr>
              <a:t>-</a:t>
            </a:r>
            <a:r>
              <a:rPr lang="en" sz="1800">
                <a:uFillTx/>
                <a:latin typeface="Thonburi" charset="-34"/>
                <a:ea typeface="Thonburi" charset="-34"/>
                <a:cs typeface="Thonburi" charset="-34"/>
                <a:sym typeface="Georgia"/>
              </a:rPr>
              <a:t>contrasts:  light</a:t>
            </a:r>
            <a:r>
              <a:rPr lang="en-US" sz="1800">
                <a:uFillTx/>
                <a:latin typeface="Thonburi" charset="-34"/>
                <a:ea typeface="Thonburi" charset="-34"/>
                <a:cs typeface="Thonburi" charset="-34"/>
                <a:sym typeface="Georgia"/>
              </a:rPr>
              <a:t> &amp; </a:t>
            </a:r>
            <a:r>
              <a:rPr lang="en" sz="1800">
                <a:uFillTx/>
                <a:latin typeface="Thonburi" charset="-34"/>
                <a:ea typeface="Thonburi" charset="-34"/>
                <a:cs typeface="Thonburi" charset="-34"/>
                <a:sym typeface="Georgia"/>
              </a:rPr>
              <a:t>darkness, life</a:t>
            </a:r>
            <a:r>
              <a:rPr lang="en-US" sz="1800">
                <a:uFillTx/>
                <a:latin typeface="Thonburi" charset="-34"/>
                <a:ea typeface="Thonburi" charset="-34"/>
                <a:cs typeface="Thonburi" charset="-34"/>
                <a:sym typeface="Georgia"/>
              </a:rPr>
              <a:t> &amp; </a:t>
            </a:r>
            <a:r>
              <a:rPr lang="en" sz="1800">
                <a:uFillTx/>
                <a:latin typeface="Thonburi" charset="-34"/>
                <a:ea typeface="Thonburi" charset="-34"/>
                <a:cs typeface="Thonburi" charset="-34"/>
                <a:sym typeface="Georgia"/>
              </a:rPr>
              <a:t>death, </a:t>
            </a:r>
            <a:endParaRPr lang="en-US" sz="1800">
              <a:uFillTx/>
              <a:latin typeface="Thonburi" charset="-34"/>
              <a:ea typeface="Thonburi" charset="-34"/>
              <a:cs typeface="Thonburi" charset="-34"/>
              <a:sym typeface="Georgia"/>
            </a:endParaRPr>
          </a:p>
          <a:p>
            <a:pPr>
              <a:spcBef>
                <a:spcPts val="0"/>
              </a:spcBef>
              <a:buNone/>
            </a:pPr>
            <a:r>
              <a:rPr lang="en-US" sz="1800">
                <a:latin typeface="Thonburi" charset="-34"/>
                <a:ea typeface="Thonburi" charset="-34"/>
                <a:cs typeface="Thonburi" charset="-34"/>
                <a:sym typeface="Georgia"/>
              </a:rPr>
              <a:t>	</a:t>
            </a:r>
            <a:r>
              <a:rPr lang="en" sz="1800">
                <a:uFillTx/>
                <a:latin typeface="Thonburi" charset="-34"/>
                <a:ea typeface="Thonburi" charset="-34"/>
                <a:cs typeface="Thonburi" charset="-34"/>
                <a:sym typeface="Georgia"/>
              </a:rPr>
              <a:t>truth</a:t>
            </a:r>
            <a:r>
              <a:rPr lang="en-US" sz="1800">
                <a:uFillTx/>
                <a:latin typeface="Thonburi" charset="-34"/>
                <a:ea typeface="Thonburi" charset="-34"/>
                <a:cs typeface="Thonburi" charset="-34"/>
                <a:sym typeface="Georgia"/>
              </a:rPr>
              <a:t> &amp; </a:t>
            </a:r>
            <a:r>
              <a:rPr lang="en" sz="1800">
                <a:uFillTx/>
                <a:latin typeface="Thonburi" charset="-34"/>
                <a:ea typeface="Thonburi" charset="-34"/>
                <a:cs typeface="Thonburi" charset="-34"/>
                <a:sym typeface="Georgia"/>
              </a:rPr>
              <a:t>lies, love</a:t>
            </a:r>
            <a:r>
              <a:rPr lang="en-US" sz="1800">
                <a:uFillTx/>
                <a:latin typeface="Thonburi" charset="-34"/>
                <a:ea typeface="Thonburi" charset="-34"/>
                <a:cs typeface="Thonburi" charset="-34"/>
                <a:sym typeface="Georgia"/>
              </a:rPr>
              <a:t> &amp; </a:t>
            </a:r>
            <a:r>
              <a:rPr lang="en" sz="1800">
                <a:uFillTx/>
                <a:latin typeface="Thonburi" charset="-34"/>
                <a:ea typeface="Thonburi" charset="-34"/>
                <a:cs typeface="Thonburi" charset="-34"/>
                <a:sym typeface="Georgia"/>
              </a:rPr>
              <a:t>hate</a:t>
            </a:r>
            <a:endParaRPr lang="en-US" sz="1800">
              <a:uFillTx/>
              <a:latin typeface="Thonburi" charset="-34"/>
              <a:ea typeface="Thonburi" charset="-34"/>
              <a:cs typeface="Thonburi" charset="-34"/>
              <a:sym typeface="Georgia"/>
            </a:endParaRPr>
          </a:p>
          <a:p>
            <a:pPr>
              <a:spcBef>
                <a:spcPts val="0"/>
              </a:spcBef>
              <a:buNone/>
            </a:pPr>
            <a:r>
              <a:rPr lang="en-US" sz="1800">
                <a:latin typeface="Thonburi" charset="-34"/>
                <a:ea typeface="Thonburi" charset="-34"/>
                <a:cs typeface="Thonburi" charset="-34"/>
                <a:sym typeface="Georgia"/>
              </a:rPr>
              <a:t>	-wrote with authority</a:t>
            </a:r>
            <a:endParaRPr lang="en" sz="1800">
              <a:uFillTx/>
              <a:latin typeface="Thonburi" charset="-34"/>
              <a:ea typeface="Thonburi" charset="-34"/>
              <a:cs typeface="Thonburi" charset="-34"/>
              <a:sym typeface="Georgia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5807" y="525285"/>
            <a:ext cx="2402883" cy="4189199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/>
          </p:cNvSpPr>
          <p:nvPr/>
        </p:nvSpPr>
        <p:spPr>
          <a:xfrm>
            <a:off x="704400" y="389700"/>
            <a:ext cx="7735199" cy="4364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>
              <a:uFillTx/>
            </a:endParaRPr>
          </a:p>
        </p:txBody>
      </p:sp>
      <p:sp>
        <p:nvSpPr>
          <p:cNvPr id="43" name="Shape 43"/>
          <p:cNvSpPr txBox="1">
            <a:spLocks/>
          </p:cNvSpPr>
          <p:nvPr/>
        </p:nvSpPr>
        <p:spPr>
          <a:xfrm>
            <a:off x="704400" y="120325"/>
            <a:ext cx="7735199" cy="4768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</a:pPr>
            <a:r>
              <a:rPr lang="en" sz="2000" b="1">
                <a:uFillTx/>
                <a:latin typeface="Thonburi" charset="-34"/>
                <a:ea typeface="Thonburi" charset="-34"/>
                <a:cs typeface="Thonburi" charset="-34"/>
                <a:sym typeface="Georgia"/>
              </a:rPr>
              <a:t>Date and Recipients</a:t>
            </a:r>
          </a:p>
          <a:p>
            <a:pPr marL="342900" indent="-342900" algn="ctr" rtl="0">
              <a:spcBef>
                <a:spcPts val="0"/>
              </a:spcBef>
              <a:buFont typeface="Arial" charset="0"/>
              <a:buChar char="•"/>
            </a:pPr>
            <a:endParaRPr sz="2000" b="1">
              <a:uFillTx/>
              <a:latin typeface="Thonburi" charset="-34"/>
              <a:ea typeface="Thonburi" charset="-34"/>
              <a:cs typeface="Thonburi" charset="-34"/>
              <a:sym typeface="Georgia"/>
            </a:endParaRPr>
          </a:p>
          <a:p>
            <a:pPr marL="342900" indent="-342900" rtl="0">
              <a:spcBef>
                <a:spcPts val="0"/>
              </a:spcBef>
              <a:buFont typeface="Arial" charset="0"/>
              <a:buChar char="•"/>
            </a:pPr>
            <a:r>
              <a:rPr lang="en" sz="2000">
                <a:uFillTx/>
                <a:latin typeface="Thonburi" charset="-34"/>
                <a:ea typeface="Thonburi" charset="-34"/>
                <a:cs typeface="Thonburi" charset="-34"/>
                <a:sym typeface="Georgia"/>
              </a:rPr>
              <a:t>between AD 85 and 95</a:t>
            </a:r>
            <a:r>
              <a:rPr lang="en-US" sz="2000">
                <a:uFillTx/>
                <a:latin typeface="Thonburi" charset="-34"/>
                <a:ea typeface="Thonburi" charset="-34"/>
                <a:cs typeface="Thonburi" charset="-34"/>
                <a:sym typeface="Georgia"/>
              </a:rPr>
              <a:t> (John was elderly)</a:t>
            </a:r>
            <a:endParaRPr lang="en" sz="2000">
              <a:uFillTx/>
              <a:latin typeface="Thonburi" charset="-34"/>
              <a:ea typeface="Thonburi" charset="-34"/>
              <a:cs typeface="Thonburi" charset="-34"/>
              <a:sym typeface="Georgia"/>
            </a:endParaRPr>
          </a:p>
          <a:p>
            <a:pPr marL="342900" indent="-342900" rtl="0">
              <a:spcBef>
                <a:spcPts val="0"/>
              </a:spcBef>
              <a:buFont typeface="Arial" charset="0"/>
              <a:buChar char="•"/>
            </a:pPr>
            <a:endParaRPr sz="2000">
              <a:uFillTx/>
              <a:latin typeface="Thonburi" charset="-34"/>
              <a:ea typeface="Thonburi" charset="-34"/>
              <a:cs typeface="Thonburi" charset="-34"/>
              <a:sym typeface="Georgia"/>
            </a:endParaRPr>
          </a:p>
          <a:p>
            <a:pPr marL="342900" indent="-342900" rtl="0">
              <a:spcBef>
                <a:spcPts val="0"/>
              </a:spcBef>
              <a:buFont typeface="Arial" charset="0"/>
              <a:buChar char="•"/>
            </a:pPr>
            <a:r>
              <a:rPr lang="en" sz="2000">
                <a:uFillTx/>
                <a:latin typeface="Thonburi" charset="-34"/>
                <a:ea typeface="Thonburi" charset="-34"/>
                <a:cs typeface="Thonburi" charset="-34"/>
                <a:sym typeface="Georgia"/>
              </a:rPr>
              <a:t>1 Jn 2:12-14, 19; 3:1; 5:13 make it clear that this letter was addressed to believers</a:t>
            </a:r>
          </a:p>
          <a:p>
            <a:pPr marL="342900" indent="-342900" rtl="0">
              <a:spcBef>
                <a:spcPts val="0"/>
              </a:spcBef>
              <a:buFont typeface="Arial" charset="0"/>
              <a:buChar char="•"/>
            </a:pPr>
            <a:endParaRPr sz="2000">
              <a:uFillTx/>
              <a:latin typeface="Thonburi" charset="-34"/>
              <a:ea typeface="Thonburi" charset="-34"/>
              <a:cs typeface="Thonburi" charset="-34"/>
              <a:sym typeface="Georgia"/>
            </a:endParaRPr>
          </a:p>
          <a:p>
            <a:pPr marL="342900" indent="-342900" rtl="0">
              <a:spcBef>
                <a:spcPts val="0"/>
              </a:spcBef>
              <a:buFont typeface="Arial" charset="0"/>
              <a:buChar char="•"/>
            </a:pPr>
            <a:r>
              <a:rPr lang="en-US" sz="2000">
                <a:uFillTx/>
                <a:latin typeface="Thonburi" charset="-34"/>
                <a:ea typeface="Thonburi" charset="-34"/>
                <a:cs typeface="Thonburi" charset="-34"/>
                <a:sym typeface="Georgia"/>
              </a:rPr>
              <a:t>T</a:t>
            </a:r>
            <a:r>
              <a:rPr lang="en" sz="2000">
                <a:uFillTx/>
                <a:latin typeface="Thonburi" charset="-34"/>
                <a:ea typeface="Thonburi" charset="-34"/>
                <a:cs typeface="Thonburi" charset="-34"/>
                <a:sym typeface="Georgia"/>
              </a:rPr>
              <a:t>he letter does not indicate who the recipients were or where they lived</a:t>
            </a:r>
            <a:r>
              <a:rPr lang="en-US" sz="2000">
                <a:uFillTx/>
                <a:latin typeface="Thonburi" charset="-34"/>
                <a:ea typeface="Thonburi" charset="-34"/>
                <a:cs typeface="Thonburi" charset="-34"/>
                <a:sym typeface="Georgia"/>
              </a:rPr>
              <a:t>, but it is clear that he personally knows them </a:t>
            </a:r>
            <a:endParaRPr lang="en" sz="2000">
              <a:uFillTx/>
              <a:latin typeface="Thonburi" charset="-34"/>
              <a:ea typeface="Thonburi" charset="-34"/>
              <a:cs typeface="Thonburi" charset="-34"/>
              <a:sym typeface="Georgia"/>
            </a:endParaRPr>
          </a:p>
          <a:p>
            <a:pPr marL="342900" indent="-342900" rtl="0">
              <a:spcBef>
                <a:spcPts val="0"/>
              </a:spcBef>
              <a:buFont typeface="Arial" charset="0"/>
              <a:buChar char="•"/>
            </a:pPr>
            <a:endParaRPr sz="2000">
              <a:uFillTx/>
              <a:latin typeface="Thonburi" charset="-34"/>
              <a:ea typeface="Thonburi" charset="-34"/>
              <a:cs typeface="Thonburi" charset="-34"/>
              <a:sym typeface="Georgia"/>
            </a:endParaRPr>
          </a:p>
          <a:p>
            <a:pPr marL="342900" indent="-342900" rtl="0">
              <a:spcBef>
                <a:spcPts val="0"/>
              </a:spcBef>
              <a:buFont typeface="Arial" charset="0"/>
              <a:buChar char="•"/>
            </a:pPr>
            <a:r>
              <a:rPr lang="en-US" sz="2000">
                <a:uFillTx/>
                <a:latin typeface="Thonburi" charset="-34"/>
                <a:ea typeface="Thonburi" charset="-34"/>
                <a:cs typeface="Thonburi" charset="-34"/>
                <a:sym typeface="Georgia"/>
              </a:rPr>
              <a:t>E</a:t>
            </a:r>
            <a:r>
              <a:rPr lang="en" sz="2000">
                <a:uFillTx/>
                <a:latin typeface="Thonburi" charset="-34"/>
                <a:ea typeface="Thonburi" charset="-34"/>
                <a:cs typeface="Thonburi" charset="-34"/>
                <a:sym typeface="Georgia"/>
              </a:rPr>
              <a:t>arliest confirmed use of 1 John was in the Roman province of Asia where Ephesus was located</a:t>
            </a:r>
          </a:p>
          <a:p>
            <a:pPr marL="342900" indent="-342900" rtl="0">
              <a:spcBef>
                <a:spcPts val="0"/>
              </a:spcBef>
              <a:buFont typeface="Arial" charset="0"/>
              <a:buChar char="•"/>
            </a:pPr>
            <a:endParaRPr sz="2000">
              <a:uFillTx/>
              <a:latin typeface="Thonburi" charset="-34"/>
              <a:ea typeface="Thonburi" charset="-34"/>
              <a:cs typeface="Thonburi" charset="-34"/>
              <a:sym typeface="Georgia"/>
            </a:endParaRPr>
          </a:p>
          <a:p>
            <a:pPr marL="342900" indent="-342900">
              <a:spcBef>
                <a:spcPts val="0"/>
              </a:spcBef>
              <a:buFont typeface="Arial" charset="0"/>
              <a:buChar char="•"/>
            </a:pPr>
            <a:r>
              <a:rPr lang="en" sz="2000">
                <a:uFillTx/>
                <a:latin typeface="Thonburi" charset="-34"/>
                <a:ea typeface="Thonburi" charset="-34"/>
                <a:cs typeface="Thonburi" charset="-34"/>
                <a:sym typeface="Georgia"/>
              </a:rPr>
              <a:t>John ministered in various churches scattered throughout that province of Asia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/>
          </p:cNvSpPr>
          <p:nvPr/>
        </p:nvSpPr>
        <p:spPr>
          <a:xfrm>
            <a:off x="704400" y="389700"/>
            <a:ext cx="7735199" cy="4364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>
              <a:uFillTx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9800" y="393700"/>
            <a:ext cx="7251700" cy="435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95642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/>
          </p:cNvSpPr>
          <p:nvPr/>
        </p:nvSpPr>
        <p:spPr>
          <a:xfrm>
            <a:off x="628291" y="451200"/>
            <a:ext cx="7735199" cy="4692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sz="2000" b="1">
                <a:uFillTx/>
                <a:latin typeface="Thonburi" charset="-34"/>
                <a:ea typeface="Thonburi" charset="-34"/>
                <a:cs typeface="Thonburi" charset="-34"/>
                <a:sym typeface="Georgia"/>
              </a:rPr>
              <a:t>Gnosticism</a:t>
            </a:r>
          </a:p>
          <a:p>
            <a:pPr rtl="0">
              <a:spcBef>
                <a:spcPts val="0"/>
              </a:spcBef>
              <a:buNone/>
            </a:pPr>
            <a:endParaRPr sz="2000" b="1">
              <a:uFillTx/>
              <a:latin typeface="Thonburi" charset="-34"/>
              <a:ea typeface="Thonburi" charset="-34"/>
              <a:cs typeface="Thonburi" charset="-34"/>
              <a:sym typeface="Georgia"/>
            </a:endParaRPr>
          </a:p>
          <a:p>
            <a:pPr marL="342900" indent="-342900" rtl="0">
              <a:spcBef>
                <a:spcPts val="0"/>
              </a:spcBef>
              <a:buFont typeface="Arial" charset="0"/>
              <a:buChar char="•"/>
            </a:pPr>
            <a:r>
              <a:rPr lang="en" sz="2000">
                <a:uFillTx/>
                <a:latin typeface="Thonburi" charset="-34"/>
                <a:ea typeface="Thonburi" charset="-34"/>
                <a:cs typeface="Thonburi" charset="-34"/>
                <a:sym typeface="Georgia"/>
              </a:rPr>
              <a:t>heresy of the first two centuries of the church</a:t>
            </a:r>
          </a:p>
          <a:p>
            <a:pPr rtl="0">
              <a:spcBef>
                <a:spcPts val="0"/>
              </a:spcBef>
              <a:buNone/>
            </a:pPr>
            <a:endParaRPr sz="2000">
              <a:uFillTx/>
              <a:latin typeface="Thonburi" charset="-34"/>
              <a:ea typeface="Thonburi" charset="-34"/>
              <a:cs typeface="Thonburi" charset="-34"/>
              <a:sym typeface="Georgia"/>
            </a:endParaRPr>
          </a:p>
          <a:p>
            <a:pPr marL="342900" indent="-342900" rtl="0">
              <a:spcBef>
                <a:spcPts val="0"/>
              </a:spcBef>
              <a:buFont typeface="Arial" charset="0"/>
              <a:buChar char="•"/>
            </a:pPr>
            <a:r>
              <a:rPr lang="en" sz="2000">
                <a:uFillTx/>
                <a:latin typeface="Thonburi" charset="-34"/>
                <a:ea typeface="Thonburi" charset="-34"/>
                <a:cs typeface="Thonburi" charset="-34"/>
                <a:sym typeface="Georgia"/>
              </a:rPr>
              <a:t>central teaching was that spirit is good and matter is evil</a:t>
            </a:r>
          </a:p>
          <a:p>
            <a:pPr rtl="0">
              <a:spcBef>
                <a:spcPts val="0"/>
              </a:spcBef>
              <a:buNone/>
            </a:pPr>
            <a:endParaRPr sz="2000">
              <a:uFillTx/>
              <a:latin typeface="Thonburi" charset="-34"/>
              <a:ea typeface="Thonburi" charset="-34"/>
              <a:cs typeface="Thonburi" charset="-34"/>
              <a:sym typeface="Georgia"/>
            </a:endParaRPr>
          </a:p>
          <a:p>
            <a:pPr marL="342900" indent="-342900" rtl="0">
              <a:spcBef>
                <a:spcPts val="0"/>
              </a:spcBef>
              <a:buFont typeface="Arial" charset="0"/>
              <a:buChar char="•"/>
            </a:pPr>
            <a:r>
              <a:rPr lang="en" sz="2000">
                <a:uFillTx/>
                <a:latin typeface="Thonburi" charset="-34"/>
                <a:ea typeface="Thonburi" charset="-34"/>
                <a:cs typeface="Thonburi" charset="-34"/>
                <a:sym typeface="Georgia"/>
              </a:rPr>
              <a:t>5 important errors followed:</a:t>
            </a:r>
          </a:p>
          <a:p>
            <a:pPr rtl="0">
              <a:spcBef>
                <a:spcPts val="0"/>
              </a:spcBef>
              <a:buNone/>
            </a:pPr>
            <a:endParaRPr sz="2000">
              <a:uFillTx/>
              <a:latin typeface="Thonburi" charset="-34"/>
              <a:ea typeface="Thonburi" charset="-34"/>
              <a:cs typeface="Thonburi" charset="-34"/>
              <a:sym typeface="Georgia"/>
            </a:endParaRPr>
          </a:p>
          <a:p>
            <a:pPr marL="342900" lvl="4" indent="-342900" algn="just">
              <a:buFont typeface="+mj-lt"/>
              <a:buAutoNum type="arabicPeriod"/>
            </a:pPr>
            <a:r>
              <a:rPr lang="en" sz="1700">
                <a:uFillTx/>
                <a:latin typeface="Thonburi" charset="-34"/>
                <a:ea typeface="Thonburi" charset="-34"/>
                <a:cs typeface="Thonburi" charset="-34"/>
                <a:sym typeface="Georgia"/>
              </a:rPr>
              <a:t>the human body, which is matter, is evil</a:t>
            </a:r>
          </a:p>
          <a:p>
            <a:pPr marL="342900" lvl="4" indent="-342900" algn="just">
              <a:buFont typeface="+mj-lt"/>
              <a:buAutoNum type="arabicPeriod"/>
            </a:pPr>
            <a:r>
              <a:rPr lang="en" sz="1700">
                <a:uFillTx/>
                <a:latin typeface="Thonburi" charset="-34"/>
                <a:ea typeface="Thonburi" charset="-34"/>
                <a:cs typeface="Thonburi" charset="-34"/>
                <a:sym typeface="Georgia"/>
              </a:rPr>
              <a:t>salvation is the escape from the body, achieved not by faith in Christ, but by special knowledge (</a:t>
            </a:r>
            <a:r>
              <a:rPr lang="en" sz="1700" i="1">
                <a:uFillTx/>
                <a:latin typeface="Thonburi" charset="-34"/>
                <a:ea typeface="Thonburi" charset="-34"/>
                <a:cs typeface="Thonburi" charset="-34"/>
                <a:sym typeface="Georgia"/>
              </a:rPr>
              <a:t>gnosis</a:t>
            </a:r>
            <a:r>
              <a:rPr lang="en" sz="1700">
                <a:uFillTx/>
                <a:latin typeface="Thonburi" charset="-34"/>
                <a:ea typeface="Thonburi" charset="-34"/>
                <a:cs typeface="Thonburi" charset="-34"/>
                <a:sym typeface="Georgia"/>
              </a:rPr>
              <a:t> is "knowledge" in Greek)</a:t>
            </a:r>
          </a:p>
          <a:p>
            <a:pPr marL="342900" lvl="4" indent="-342900" algn="just">
              <a:buFont typeface="+mj-lt"/>
              <a:buAutoNum type="arabicPeriod"/>
            </a:pPr>
            <a:r>
              <a:rPr lang="en" sz="1700">
                <a:uFillTx/>
                <a:latin typeface="Thonburi" charset="-34"/>
                <a:ea typeface="Thonburi" charset="-34"/>
                <a:cs typeface="Thonburi" charset="-34"/>
                <a:sym typeface="Georgia"/>
              </a:rPr>
              <a:t>Jesus' true humanity was denied</a:t>
            </a:r>
          </a:p>
          <a:p>
            <a:pPr marL="342900" lvl="4" indent="-342900" algn="just">
              <a:buFont typeface="+mj-lt"/>
              <a:buAutoNum type="arabicPeriod"/>
            </a:pPr>
            <a:r>
              <a:rPr lang="en" sz="1700">
                <a:uFillTx/>
                <a:latin typeface="Thonburi" charset="-34"/>
                <a:ea typeface="Thonburi" charset="-34"/>
                <a:cs typeface="Thonburi" charset="-34"/>
                <a:sym typeface="Georgia"/>
              </a:rPr>
              <a:t>since the body was considered evil, it was to be treated harshly</a:t>
            </a:r>
            <a:r>
              <a:rPr lang="en-US" sz="1700">
                <a:uFillTx/>
                <a:latin typeface="Thonburi" charset="-34"/>
                <a:ea typeface="Thonburi" charset="-34"/>
                <a:cs typeface="Thonburi" charset="-34"/>
                <a:sym typeface="Georgia"/>
              </a:rPr>
              <a:t>: </a:t>
            </a:r>
            <a:r>
              <a:rPr lang="en" sz="1700">
                <a:uFillTx/>
                <a:latin typeface="Thonburi" charset="-34"/>
                <a:ea typeface="Thonburi" charset="-34"/>
                <a:cs typeface="Thonburi" charset="-34"/>
                <a:sym typeface="Georgia"/>
              </a:rPr>
              <a:t>asceticism</a:t>
            </a:r>
          </a:p>
          <a:p>
            <a:pPr marL="342900" lvl="4" indent="-342900" algn="just">
              <a:buFont typeface="+mj-lt"/>
              <a:buAutoNum type="arabicPeriod"/>
            </a:pPr>
            <a:r>
              <a:rPr lang="en" sz="1700">
                <a:uFillTx/>
                <a:latin typeface="Thonburi" charset="-34"/>
                <a:ea typeface="Thonburi" charset="-34"/>
                <a:cs typeface="Thonburi" charset="-34"/>
                <a:sym typeface="Georgia"/>
              </a:rPr>
              <a:t>paradoxically, this</a:t>
            </a:r>
            <a:r>
              <a:rPr lang="en-US" sz="1700">
                <a:uFillTx/>
                <a:latin typeface="Thonburi" charset="-34"/>
                <a:ea typeface="Thonburi" charset="-34"/>
                <a:cs typeface="Thonburi" charset="-34"/>
                <a:sym typeface="Georgia"/>
              </a:rPr>
              <a:t> </a:t>
            </a:r>
            <a:r>
              <a:rPr lang="en" sz="1700">
                <a:uFillTx/>
                <a:latin typeface="Thonburi" charset="-34"/>
                <a:ea typeface="Thonburi" charset="-34"/>
                <a:cs typeface="Thonburi" charset="-34"/>
                <a:sym typeface="Georgia"/>
              </a:rPr>
              <a:t>sometimes led to licentiousness--it is "matter" that is evil, so breaking God's law was of no moral consequence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/>
          </p:cNvSpPr>
          <p:nvPr/>
        </p:nvSpPr>
        <p:spPr>
          <a:xfrm>
            <a:off x="704400" y="434911"/>
            <a:ext cx="7735199" cy="4465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sz="2000" b="1">
                <a:uFillTx/>
                <a:latin typeface="Thonburi" charset="-34"/>
                <a:ea typeface="Thonburi" charset="-34"/>
                <a:cs typeface="Thonburi" charset="-34"/>
                <a:sym typeface="Georgia"/>
              </a:rPr>
              <a:t>Occasion and Purpose</a:t>
            </a:r>
          </a:p>
          <a:p>
            <a:pPr algn="ctr" rtl="0">
              <a:spcBef>
                <a:spcPts val="0"/>
              </a:spcBef>
              <a:buNone/>
            </a:pPr>
            <a:endParaRPr sz="2000" b="1">
              <a:uFillTx/>
              <a:latin typeface="Thonburi" charset="-34"/>
              <a:ea typeface="Thonburi" charset="-34"/>
              <a:cs typeface="Thonburi" charset="-34"/>
              <a:sym typeface="Georgia"/>
            </a:endParaRPr>
          </a:p>
          <a:p>
            <a:pPr marL="342900" indent="-342900" rtl="0">
              <a:spcBef>
                <a:spcPts val="0"/>
              </a:spcBef>
              <a:buFont typeface="Arial" charset="0"/>
              <a:buChar char="•"/>
            </a:pPr>
            <a:r>
              <a:rPr lang="en" sz="2000">
                <a:uFillTx/>
                <a:latin typeface="Thonburi" charset="-34"/>
                <a:ea typeface="Thonburi" charset="-34"/>
                <a:cs typeface="Thonburi" charset="-34"/>
                <a:sym typeface="Georgia"/>
              </a:rPr>
              <a:t>former members of John's churches had abandoned the faith (2:18-19) causing doubt in the churches</a:t>
            </a:r>
          </a:p>
          <a:p>
            <a:pPr rtl="0">
              <a:spcBef>
                <a:spcPts val="0"/>
              </a:spcBef>
              <a:buNone/>
            </a:pPr>
            <a:endParaRPr sz="2000">
              <a:uFillTx/>
              <a:latin typeface="Thonburi" charset="-34"/>
              <a:ea typeface="Thonburi" charset="-34"/>
              <a:cs typeface="Thonburi" charset="-34"/>
              <a:sym typeface="Georgia"/>
            </a:endParaRPr>
          </a:p>
          <a:p>
            <a:pPr marL="342900" indent="-342900" rtl="0">
              <a:spcBef>
                <a:spcPts val="0"/>
              </a:spcBef>
              <a:buFont typeface="Arial" charset="0"/>
              <a:buChar char="•"/>
            </a:pPr>
            <a:r>
              <a:rPr lang="en" sz="2000">
                <a:uFillTx/>
                <a:latin typeface="Thonburi" charset="-34"/>
                <a:ea typeface="Thonburi" charset="-34"/>
                <a:cs typeface="Thonburi" charset="-34"/>
                <a:sym typeface="Georgia"/>
              </a:rPr>
              <a:t>John wrote 1 John with two basic purposes in mind:</a:t>
            </a:r>
          </a:p>
          <a:p>
            <a:pPr rtl="0">
              <a:spcBef>
                <a:spcPts val="0"/>
              </a:spcBef>
              <a:buNone/>
            </a:pPr>
            <a:endParaRPr sz="2000">
              <a:uFillTx/>
              <a:latin typeface="Thonburi" charset="-34"/>
              <a:ea typeface="Thonburi" charset="-34"/>
              <a:cs typeface="Thonburi" charset="-34"/>
              <a:sym typeface="Georgia"/>
            </a:endParaRPr>
          </a:p>
          <a:p>
            <a:pPr marL="457200" indent="-457200" rtl="0">
              <a:spcBef>
                <a:spcPts val="0"/>
              </a:spcBef>
              <a:buFont typeface="+mj-lt"/>
              <a:buAutoNum type="arabicPeriod"/>
            </a:pPr>
            <a:r>
              <a:rPr lang="en" sz="1800">
                <a:uFillTx/>
                <a:latin typeface="Thonburi" charset="-34"/>
                <a:ea typeface="Thonburi" charset="-34"/>
                <a:cs typeface="Thonburi" charset="-34"/>
                <a:sym typeface="Georgia"/>
              </a:rPr>
              <a:t>to expose the false teachers (2:26)</a:t>
            </a:r>
          </a:p>
          <a:p>
            <a:pPr marL="457200" indent="-457200" rtl="0">
              <a:spcBef>
                <a:spcPts val="0"/>
              </a:spcBef>
              <a:buFont typeface="+mj-lt"/>
              <a:buAutoNum type="arabicPeriod"/>
            </a:pPr>
            <a:r>
              <a:rPr lang="en" sz="1800">
                <a:uFillTx/>
                <a:latin typeface="Thonburi" charset="-34"/>
                <a:ea typeface="Thonburi" charset="-34"/>
                <a:cs typeface="Thonburi" charset="-34"/>
                <a:sym typeface="Georgia"/>
              </a:rPr>
              <a:t>to give believers assurance of salvation (5:13)</a:t>
            </a:r>
          </a:p>
          <a:p>
            <a:pPr rtl="0">
              <a:spcBef>
                <a:spcPts val="0"/>
              </a:spcBef>
              <a:buNone/>
            </a:pPr>
            <a:endParaRPr sz="2000">
              <a:uFillTx/>
              <a:latin typeface="Thonburi" charset="-34"/>
              <a:ea typeface="Thonburi" charset="-34"/>
              <a:cs typeface="Thonburi" charset="-34"/>
              <a:sym typeface="Georgia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4848" y="3388780"/>
            <a:ext cx="3076995" cy="1395239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/>
          </p:cNvSpPr>
          <p:nvPr/>
        </p:nvSpPr>
        <p:spPr>
          <a:xfrm>
            <a:off x="704400" y="326183"/>
            <a:ext cx="7735199" cy="457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sz="2000" b="1">
                <a:uFillTx/>
                <a:latin typeface="Thonburi" charset="-34"/>
                <a:ea typeface="Thonburi" charset="-34"/>
                <a:cs typeface="Thonburi" charset="-34"/>
                <a:sym typeface="Georgia"/>
              </a:rPr>
              <a:t>Occasion and Purpose</a:t>
            </a:r>
          </a:p>
          <a:p>
            <a:pPr algn="ctr" rtl="0">
              <a:spcBef>
                <a:spcPts val="0"/>
              </a:spcBef>
              <a:buNone/>
            </a:pPr>
            <a:endParaRPr sz="2000" b="1">
              <a:uFillTx/>
              <a:latin typeface="Thonburi" charset="-34"/>
              <a:ea typeface="Thonburi" charset="-34"/>
              <a:cs typeface="Thonburi" charset="-34"/>
              <a:sym typeface="Georgia"/>
            </a:endParaRPr>
          </a:p>
          <a:p>
            <a:pPr marL="342900" indent="-342900" rtl="0">
              <a:spcBef>
                <a:spcPts val="0"/>
              </a:spcBef>
              <a:buFont typeface="Arial" charset="0"/>
              <a:buChar char="•"/>
            </a:pPr>
            <a:r>
              <a:rPr lang="en" sz="2000">
                <a:uFillTx/>
                <a:latin typeface="Thonburi" charset="-34"/>
                <a:ea typeface="Thonburi" charset="-34"/>
                <a:cs typeface="Thonburi" charset="-34"/>
                <a:sym typeface="Georgia"/>
              </a:rPr>
              <a:t>John struck at the total lack of morality of the Gnostic teachers (3:8-10)</a:t>
            </a:r>
          </a:p>
          <a:p>
            <a:pPr rtl="0">
              <a:spcBef>
                <a:spcPts val="0"/>
              </a:spcBef>
              <a:buNone/>
            </a:pPr>
            <a:endParaRPr sz="2000">
              <a:uFillTx/>
              <a:latin typeface="Thonburi" charset="-34"/>
              <a:ea typeface="Thonburi" charset="-34"/>
              <a:cs typeface="Thonburi" charset="-34"/>
              <a:sym typeface="Georgia"/>
            </a:endParaRPr>
          </a:p>
          <a:p>
            <a:pPr marL="342900" indent="-342900">
              <a:spcBef>
                <a:spcPts val="0"/>
              </a:spcBef>
              <a:buFont typeface="Arial" charset="0"/>
              <a:buChar char="•"/>
            </a:pPr>
            <a:r>
              <a:rPr lang="en" sz="2000">
                <a:uFillTx/>
                <a:latin typeface="Thonburi" charset="-34"/>
                <a:ea typeface="Thonburi" charset="-34"/>
                <a:cs typeface="Thonburi" charset="-34"/>
                <a:sym typeface="Georgia"/>
              </a:rPr>
              <a:t>he gave eyewitness testimony to the </a:t>
            </a:r>
            <a:r>
              <a:rPr lang="en-US" sz="2000">
                <a:uFillTx/>
                <a:latin typeface="Thonburi" charset="-34"/>
                <a:ea typeface="Thonburi" charset="-34"/>
                <a:cs typeface="Thonburi" charset="-34"/>
                <a:sym typeface="Georgia"/>
              </a:rPr>
              <a:t>humanity </a:t>
            </a:r>
            <a:r>
              <a:rPr lang="en" sz="2000">
                <a:uFillTx/>
                <a:latin typeface="Thonburi" charset="-34"/>
                <a:ea typeface="Thonburi" charset="-34"/>
                <a:cs typeface="Thonburi" charset="-34"/>
                <a:sym typeface="Georgia"/>
              </a:rPr>
              <a:t>of Jesus (1:3</a:t>
            </a:r>
            <a:r>
              <a:rPr lang="en-US" sz="2000">
                <a:uFillTx/>
                <a:latin typeface="Thonburi" charset="-34"/>
                <a:ea typeface="Thonburi" charset="-34"/>
                <a:cs typeface="Thonburi" charset="-34"/>
                <a:sym typeface="Georgia"/>
              </a:rPr>
              <a:t>)</a:t>
            </a:r>
            <a:endParaRPr lang="en" sz="2000">
              <a:uFillTx/>
              <a:latin typeface="Thonburi" charset="-34"/>
              <a:ea typeface="Thonburi" charset="-34"/>
              <a:cs typeface="Thonburi" charset="-34"/>
              <a:sym typeface="Georgia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400" y="2587719"/>
            <a:ext cx="7863343" cy="2120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21746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/>
          </p:cNvSpPr>
          <p:nvPr/>
        </p:nvSpPr>
        <p:spPr>
          <a:xfrm>
            <a:off x="704400" y="371875"/>
            <a:ext cx="7735199" cy="4364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>
              <a:uFillTx/>
            </a:endParaRPr>
          </a:p>
        </p:txBody>
      </p:sp>
      <p:sp>
        <p:nvSpPr>
          <p:cNvPr id="59" name="Shape 59"/>
          <p:cNvSpPr txBox="1">
            <a:spLocks/>
          </p:cNvSpPr>
          <p:nvPr/>
        </p:nvSpPr>
        <p:spPr>
          <a:xfrm>
            <a:off x="704400" y="306250"/>
            <a:ext cx="8013000" cy="4429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</a:pPr>
            <a:r>
              <a:rPr lang="en" sz="2000">
                <a:solidFill>
                  <a:schemeClr val="tx1"/>
                </a:solidFill>
                <a:uFillTx/>
                <a:latin typeface="Thonburi" charset="-34"/>
                <a:ea typeface="Thonburi" charset="-34"/>
                <a:cs typeface="Thonburi" charset="-34"/>
                <a:sym typeface="Georgia"/>
              </a:rPr>
              <a:t>John set forth key tests of authentic Christian faith </a:t>
            </a:r>
            <a:endParaRPr lang="en-US" sz="2000">
              <a:solidFill>
                <a:schemeClr val="tx1"/>
              </a:solidFill>
              <a:uFillTx/>
              <a:latin typeface="Thonburi" charset="-34"/>
              <a:ea typeface="Thonburi" charset="-34"/>
              <a:cs typeface="Thonburi" charset="-34"/>
              <a:sym typeface="Georgia"/>
            </a:endParaRPr>
          </a:p>
          <a:p>
            <a:pPr algn="ctr" rtl="0">
              <a:spcBef>
                <a:spcPts val="0"/>
              </a:spcBef>
            </a:pPr>
            <a:r>
              <a:rPr lang="en" sz="2000">
                <a:solidFill>
                  <a:schemeClr val="tx1"/>
                </a:solidFill>
                <a:uFillTx/>
                <a:latin typeface="Thonburi" charset="-34"/>
                <a:ea typeface="Thonburi" charset="-34"/>
                <a:cs typeface="Thonburi" charset="-34"/>
                <a:sym typeface="Georgia"/>
              </a:rPr>
              <a:t>(indispensable hallmarks of true believers)</a:t>
            </a:r>
            <a:endParaRPr lang="en-US" sz="2000">
              <a:solidFill>
                <a:schemeClr val="tx1"/>
              </a:solidFill>
              <a:uFillTx/>
              <a:latin typeface="Thonburi" charset="-34"/>
              <a:ea typeface="Thonburi" charset="-34"/>
              <a:cs typeface="Thonburi" charset="-34"/>
              <a:sym typeface="Georgia"/>
            </a:endParaRPr>
          </a:p>
          <a:p>
            <a:pPr algn="ctr" rtl="0">
              <a:spcBef>
                <a:spcPts val="0"/>
              </a:spcBef>
            </a:pPr>
            <a:endParaRPr lang="en-US" sz="2000">
              <a:uFillTx/>
              <a:latin typeface="Thonburi" charset="-34"/>
              <a:ea typeface="Thonburi" charset="-34"/>
              <a:cs typeface="Thonburi" charset="-34"/>
              <a:sym typeface="Georgia"/>
            </a:endParaRPr>
          </a:p>
          <a:p>
            <a:pPr algn="ctr" rtl="0">
              <a:spcBef>
                <a:spcPts val="0"/>
              </a:spcBef>
            </a:pPr>
            <a:endParaRPr lang="en-US" sz="2000" b="1">
              <a:latin typeface="Thonburi" charset="-34"/>
              <a:ea typeface="Thonburi" charset="-34"/>
              <a:cs typeface="Thonburi" charset="-34"/>
              <a:sym typeface="Georgia"/>
            </a:endParaRPr>
          </a:p>
          <a:p>
            <a:pPr algn="ctr" rtl="0">
              <a:spcBef>
                <a:spcPts val="0"/>
              </a:spcBef>
            </a:pPr>
            <a:r>
              <a:rPr lang="en-US" sz="2200" b="1">
                <a:solidFill>
                  <a:srgbClr val="FF0000"/>
                </a:solidFill>
                <a:uFillTx/>
                <a:latin typeface="Thonburi" charset="-34"/>
                <a:ea typeface="Thonburi" charset="-34"/>
                <a:cs typeface="Thonburi" charset="-34"/>
                <a:sym typeface="Georgia"/>
              </a:rPr>
              <a:t>1.  </a:t>
            </a:r>
            <a:r>
              <a:rPr lang="en" sz="2200" b="1">
                <a:solidFill>
                  <a:srgbClr val="FF0000"/>
                </a:solidFill>
                <a:uFillTx/>
                <a:latin typeface="Thonburi" charset="-34"/>
                <a:ea typeface="Thonburi" charset="-34"/>
                <a:cs typeface="Thonburi" charset="-34"/>
                <a:sym typeface="Georgia"/>
              </a:rPr>
              <a:t>belief that Jesus is the Messiah, the Son of God </a:t>
            </a:r>
            <a:r>
              <a:rPr lang="en-US" sz="2200" b="1">
                <a:solidFill>
                  <a:srgbClr val="FF0000"/>
                </a:solidFill>
                <a:uFillTx/>
                <a:latin typeface="Thonburi" charset="-34"/>
                <a:ea typeface="Thonburi" charset="-34"/>
                <a:cs typeface="Thonburi" charset="-34"/>
                <a:sym typeface="Georgia"/>
              </a:rPr>
              <a:t> </a:t>
            </a:r>
          </a:p>
          <a:p>
            <a:pPr algn="ctr" rtl="0">
              <a:spcBef>
                <a:spcPts val="0"/>
              </a:spcBef>
            </a:pPr>
            <a:r>
              <a:rPr lang="en" sz="2200" b="1">
                <a:solidFill>
                  <a:srgbClr val="FF0000"/>
                </a:solidFill>
                <a:uFillTx/>
                <a:latin typeface="Thonburi" charset="-34"/>
                <a:ea typeface="Thonburi" charset="-34"/>
                <a:cs typeface="Thonburi" charset="-34"/>
                <a:sym typeface="Georgia"/>
              </a:rPr>
              <a:t>(2:18-28; 3:23-4:6; 4:14-15; 5:1,5)</a:t>
            </a:r>
            <a:endParaRPr lang="en-US" sz="2200" b="1">
              <a:solidFill>
                <a:srgbClr val="FF0000"/>
              </a:solidFill>
              <a:uFillTx/>
              <a:latin typeface="Thonburi" charset="-34"/>
              <a:ea typeface="Thonburi" charset="-34"/>
              <a:cs typeface="Thonburi" charset="-34"/>
              <a:sym typeface="Georgia"/>
            </a:endParaRPr>
          </a:p>
          <a:p>
            <a:pPr rtl="0">
              <a:spcBef>
                <a:spcPts val="0"/>
              </a:spcBef>
              <a:buNone/>
            </a:pPr>
            <a:endParaRPr lang="en-US" sz="2000">
              <a:uFillTx/>
              <a:latin typeface="Thonburi" charset="-34"/>
              <a:ea typeface="Thonburi" charset="-34"/>
              <a:cs typeface="Thonburi" charset="-34"/>
              <a:sym typeface="Georgia"/>
            </a:endParaRPr>
          </a:p>
          <a:p>
            <a:pPr algn="ctr"/>
            <a:r>
              <a:rPr lang="en-US" sz="1800">
                <a:solidFill>
                  <a:schemeClr val="tx1"/>
                </a:solidFill>
                <a:latin typeface="Baskerville" charset="0"/>
                <a:ea typeface="Baskerville" charset="0"/>
                <a:cs typeface="Baskerville" charset="0"/>
              </a:rPr>
              <a:t>And this is his command: to believe in the name of his Son, Jesus Christ, </a:t>
            </a:r>
          </a:p>
          <a:p>
            <a:pPr algn="ctr"/>
            <a:r>
              <a:rPr lang="en-US" sz="1800">
                <a:solidFill>
                  <a:schemeClr val="tx1"/>
                </a:solidFill>
                <a:latin typeface="Baskerville" charset="0"/>
                <a:ea typeface="Baskerville" charset="0"/>
                <a:cs typeface="Baskerville" charset="0"/>
              </a:rPr>
              <a:t>and to love one another as he commanded us. </a:t>
            </a:r>
          </a:p>
          <a:p>
            <a:pPr algn="ctr"/>
            <a:r>
              <a:rPr lang="en-US" sz="1800">
                <a:solidFill>
                  <a:schemeClr val="tx1"/>
                </a:solidFill>
                <a:uFillTx/>
                <a:latin typeface="Baskerville" charset="0"/>
                <a:ea typeface="Baskerville" charset="0"/>
                <a:cs typeface="Baskerville" charset="0"/>
                <a:sym typeface="Georgia"/>
              </a:rPr>
              <a:t>1 John 3:23</a:t>
            </a:r>
          </a:p>
          <a:p>
            <a:pPr algn="ctr"/>
            <a:endParaRPr lang="en-US" sz="1800">
              <a:solidFill>
                <a:schemeClr val="tx1"/>
              </a:solidFill>
              <a:latin typeface="Baskerville" charset="0"/>
              <a:ea typeface="Baskerville" charset="0"/>
              <a:cs typeface="Baskerville" charset="0"/>
              <a:sym typeface="Georgia"/>
            </a:endParaRPr>
          </a:p>
          <a:p>
            <a:pPr algn="ctr"/>
            <a:r>
              <a:rPr lang="en-US" sz="1800">
                <a:solidFill>
                  <a:schemeClr val="tx1"/>
                </a:solidFill>
                <a:latin typeface="Baskerville" charset="0"/>
                <a:ea typeface="Baskerville" charset="0"/>
                <a:cs typeface="Baskerville" charset="0"/>
              </a:rPr>
              <a:t>Who is it that overcomes the world? </a:t>
            </a:r>
          </a:p>
          <a:p>
            <a:pPr algn="ctr"/>
            <a:r>
              <a:rPr lang="en-US" sz="1800">
                <a:solidFill>
                  <a:schemeClr val="tx1"/>
                </a:solidFill>
                <a:latin typeface="Baskerville" charset="0"/>
                <a:ea typeface="Baskerville" charset="0"/>
                <a:cs typeface="Baskerville" charset="0"/>
              </a:rPr>
              <a:t>Only the one who believes that Jesus is the Son of God.</a:t>
            </a:r>
          </a:p>
          <a:p>
            <a:pPr algn="ctr"/>
            <a:r>
              <a:rPr lang="en-US" sz="1800">
                <a:solidFill>
                  <a:schemeClr val="tx1"/>
                </a:solidFill>
                <a:uFillTx/>
                <a:latin typeface="Baskerville" charset="0"/>
                <a:ea typeface="Baskerville" charset="0"/>
                <a:cs typeface="Baskerville" charset="0"/>
                <a:sym typeface="Georgia"/>
              </a:rPr>
              <a:t>1 John 5:5</a:t>
            </a:r>
            <a:endParaRPr lang="en" sz="1800">
              <a:solidFill>
                <a:schemeClr val="tx1"/>
              </a:solidFill>
              <a:uFillTx/>
              <a:latin typeface="Baskerville" charset="0"/>
              <a:ea typeface="Baskerville" charset="0"/>
              <a:cs typeface="Baskerville" charset="0"/>
              <a:sym typeface="Georgia"/>
            </a:endParaRPr>
          </a:p>
          <a:p>
            <a:pPr rtl="0">
              <a:spcBef>
                <a:spcPts val="0"/>
              </a:spcBef>
              <a:buNone/>
            </a:pPr>
            <a:endParaRPr sz="2000">
              <a:uFillTx/>
              <a:latin typeface="Thonburi" charset="-34"/>
              <a:ea typeface="Thonburi" charset="-34"/>
              <a:cs typeface="Thonburi" charset="-34"/>
              <a:sym typeface="Georgia"/>
            </a:endParaRPr>
          </a:p>
          <a:p>
            <a:pPr rtl="0">
              <a:spcBef>
                <a:spcPts val="0"/>
              </a:spcBef>
              <a:buNone/>
            </a:pPr>
            <a:endParaRPr sz="2000">
              <a:uFillTx/>
              <a:latin typeface="Thonburi" charset="-34"/>
              <a:ea typeface="Thonburi" charset="-34"/>
              <a:cs typeface="Thonburi" charset="-34"/>
              <a:sym typeface="Georgia"/>
            </a:endParaRPr>
          </a:p>
          <a:p>
            <a:pPr algn="ctr" rtl="0">
              <a:spcBef>
                <a:spcPts val="0"/>
              </a:spcBef>
              <a:buNone/>
            </a:pPr>
            <a:endParaRPr sz="2000">
              <a:uFillTx/>
              <a:latin typeface="Thonburi" charset="-34"/>
              <a:ea typeface="Thonburi" charset="-34"/>
              <a:cs typeface="Thonburi" charset="-34"/>
              <a:sym typeface="Georgia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/>
          </p:cNvSpPr>
          <p:nvPr/>
        </p:nvSpPr>
        <p:spPr>
          <a:xfrm>
            <a:off x="704400" y="371875"/>
            <a:ext cx="7735199" cy="4364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>
              <a:uFillTx/>
            </a:endParaRPr>
          </a:p>
        </p:txBody>
      </p:sp>
      <p:sp>
        <p:nvSpPr>
          <p:cNvPr id="59" name="Shape 59"/>
          <p:cNvSpPr txBox="1">
            <a:spLocks/>
          </p:cNvSpPr>
          <p:nvPr/>
        </p:nvSpPr>
        <p:spPr>
          <a:xfrm>
            <a:off x="704400" y="339024"/>
            <a:ext cx="8013000" cy="4429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</a:pPr>
            <a:r>
              <a:rPr lang="en" sz="2000">
                <a:solidFill>
                  <a:schemeClr val="tx1"/>
                </a:solidFill>
                <a:uFillTx/>
                <a:latin typeface="Thonburi" charset="-34"/>
                <a:ea typeface="Thonburi" charset="-34"/>
                <a:cs typeface="Thonburi" charset="-34"/>
                <a:sym typeface="Georgia"/>
              </a:rPr>
              <a:t>John set forth key tests of authentic Christian faith</a:t>
            </a:r>
            <a:endParaRPr lang="en-US" sz="2000">
              <a:solidFill>
                <a:schemeClr val="tx1"/>
              </a:solidFill>
              <a:uFillTx/>
              <a:latin typeface="Thonburi" charset="-34"/>
              <a:ea typeface="Thonburi" charset="-34"/>
              <a:cs typeface="Thonburi" charset="-34"/>
              <a:sym typeface="Georgia"/>
            </a:endParaRPr>
          </a:p>
          <a:p>
            <a:pPr algn="ctr" rtl="0">
              <a:spcBef>
                <a:spcPts val="0"/>
              </a:spcBef>
            </a:pPr>
            <a:r>
              <a:rPr lang="en" sz="2000">
                <a:solidFill>
                  <a:schemeClr val="tx1"/>
                </a:solidFill>
                <a:uFillTx/>
                <a:latin typeface="Thonburi" charset="-34"/>
                <a:ea typeface="Thonburi" charset="-34"/>
                <a:cs typeface="Thonburi" charset="-34"/>
                <a:sym typeface="Georgia"/>
              </a:rPr>
              <a:t> (indispensable hallmarks of true believers):</a:t>
            </a:r>
            <a:endParaRPr lang="en-US" sz="2000">
              <a:solidFill>
                <a:schemeClr val="tx1"/>
              </a:solidFill>
              <a:uFillTx/>
              <a:latin typeface="Thonburi" charset="-34"/>
              <a:ea typeface="Thonburi" charset="-34"/>
              <a:cs typeface="Thonburi" charset="-34"/>
              <a:sym typeface="Georgia"/>
            </a:endParaRPr>
          </a:p>
          <a:p>
            <a:pPr algn="ctr" rtl="0">
              <a:spcBef>
                <a:spcPts val="0"/>
              </a:spcBef>
            </a:pPr>
            <a:endParaRPr lang="en" sz="2000">
              <a:uFillTx/>
              <a:latin typeface="Thonburi" charset="-34"/>
              <a:ea typeface="Thonburi" charset="-34"/>
              <a:cs typeface="Thonburi" charset="-34"/>
              <a:sym typeface="Georgia"/>
            </a:endParaRPr>
          </a:p>
          <a:p>
            <a:pPr rtl="0">
              <a:spcBef>
                <a:spcPts val="0"/>
              </a:spcBef>
              <a:buNone/>
            </a:pPr>
            <a:endParaRPr sz="2000">
              <a:uFillTx/>
              <a:latin typeface="Thonburi" charset="-34"/>
              <a:ea typeface="Thonburi" charset="-34"/>
              <a:cs typeface="Thonburi" charset="-34"/>
              <a:sym typeface="Georgia"/>
            </a:endParaRPr>
          </a:p>
          <a:p>
            <a:pPr marL="457200" indent="-457200" algn="ctr" rtl="0">
              <a:spcBef>
                <a:spcPts val="0"/>
              </a:spcBef>
              <a:buAutoNum type="arabicPeriod" startAt="2"/>
            </a:pPr>
            <a:r>
              <a:rPr lang="en" sz="2200" b="1">
                <a:solidFill>
                  <a:srgbClr val="FF0000"/>
                </a:solidFill>
                <a:uFillTx/>
                <a:latin typeface="Thonburi" charset="-34"/>
                <a:ea typeface="Thonburi" charset="-34"/>
                <a:cs typeface="Thonburi" charset="-34"/>
                <a:sym typeface="Georgia"/>
              </a:rPr>
              <a:t>obedience to Christ's commands </a:t>
            </a:r>
            <a:endParaRPr lang="en-US" sz="2200" b="1">
              <a:solidFill>
                <a:srgbClr val="FF0000"/>
              </a:solidFill>
              <a:uFillTx/>
              <a:latin typeface="Thonburi" charset="-34"/>
              <a:ea typeface="Thonburi" charset="-34"/>
              <a:cs typeface="Thonburi" charset="-34"/>
              <a:sym typeface="Georgia"/>
            </a:endParaRPr>
          </a:p>
          <a:p>
            <a:pPr algn="ctr" rtl="0">
              <a:spcBef>
                <a:spcPts val="0"/>
              </a:spcBef>
            </a:pPr>
            <a:r>
              <a:rPr lang="en" sz="2200" b="1">
                <a:solidFill>
                  <a:srgbClr val="FF0000"/>
                </a:solidFill>
                <a:uFillTx/>
                <a:latin typeface="Thonburi" charset="-34"/>
                <a:ea typeface="Thonburi" charset="-34"/>
                <a:cs typeface="Thonburi" charset="-34"/>
                <a:sym typeface="Georgia"/>
              </a:rPr>
              <a:t>(1:5-2:6; 2:29-3:10; 3:22-24;</a:t>
            </a:r>
            <a:r>
              <a:rPr lang="en-US" sz="2200" b="1">
                <a:solidFill>
                  <a:srgbClr val="FF0000"/>
                </a:solidFill>
                <a:uFillTx/>
                <a:latin typeface="Thonburi" charset="-34"/>
                <a:ea typeface="Thonburi" charset="-34"/>
                <a:cs typeface="Thonburi" charset="-34"/>
                <a:sym typeface="Georgia"/>
              </a:rPr>
              <a:t> </a:t>
            </a:r>
            <a:r>
              <a:rPr lang="en" sz="2200" b="1">
                <a:solidFill>
                  <a:srgbClr val="FF0000"/>
                </a:solidFill>
                <a:uFillTx/>
                <a:latin typeface="Thonburi" charset="-34"/>
                <a:ea typeface="Thonburi" charset="-34"/>
                <a:cs typeface="Thonburi" charset="-34"/>
                <a:sym typeface="Georgia"/>
              </a:rPr>
              <a:t>5:4-21)</a:t>
            </a:r>
            <a:endParaRPr lang="en-US" sz="2200" b="1">
              <a:solidFill>
                <a:srgbClr val="FF0000"/>
              </a:solidFill>
              <a:uFillTx/>
              <a:latin typeface="Thonburi" charset="-34"/>
              <a:ea typeface="Thonburi" charset="-34"/>
              <a:cs typeface="Thonburi" charset="-34"/>
              <a:sym typeface="Georgia"/>
            </a:endParaRPr>
          </a:p>
          <a:p>
            <a:pPr rtl="0">
              <a:spcBef>
                <a:spcPts val="0"/>
              </a:spcBef>
              <a:buNone/>
            </a:pPr>
            <a:endParaRPr lang="en-US" sz="2000" b="1">
              <a:latin typeface="Thonburi" charset="-34"/>
              <a:ea typeface="Thonburi" charset="-34"/>
              <a:cs typeface="Thonburi" charset="-34"/>
              <a:sym typeface="Georgia"/>
            </a:endParaRPr>
          </a:p>
          <a:p>
            <a:pPr algn="ctr"/>
            <a:r>
              <a:rPr lang="en-US" sz="1800">
                <a:solidFill>
                  <a:schemeClr val="tx1"/>
                </a:solidFill>
                <a:latin typeface="Baskerville" charset="0"/>
                <a:ea typeface="Baskerville" charset="0"/>
                <a:cs typeface="Baskerville" charset="0"/>
              </a:rPr>
              <a:t>We know that we have come to know him if we keep his commands.</a:t>
            </a:r>
          </a:p>
          <a:p>
            <a:pPr algn="ctr"/>
            <a:r>
              <a:rPr lang="en-US" sz="1800">
                <a:solidFill>
                  <a:schemeClr val="tx1"/>
                </a:solidFill>
                <a:latin typeface="Baskerville" charset="0"/>
                <a:ea typeface="Baskerville" charset="0"/>
                <a:cs typeface="Baskerville" charset="0"/>
              </a:rPr>
              <a:t>1 John 2:3</a:t>
            </a:r>
          </a:p>
          <a:p>
            <a:pPr algn="ctr"/>
            <a:endParaRPr lang="en-US" sz="1800">
              <a:solidFill>
                <a:schemeClr val="tx1"/>
              </a:solidFill>
              <a:latin typeface="Baskerville" charset="0"/>
              <a:ea typeface="Baskerville" charset="0"/>
              <a:cs typeface="Baskerville" charset="0"/>
            </a:endParaRPr>
          </a:p>
          <a:p>
            <a:pPr algn="ctr"/>
            <a:r>
              <a:rPr lang="en-US" sz="1800">
                <a:solidFill>
                  <a:schemeClr val="tx1"/>
                </a:solidFill>
                <a:latin typeface="Baskerville" charset="0"/>
                <a:ea typeface="Baskerville" charset="0"/>
                <a:cs typeface="Baskerville" charset="0"/>
              </a:rPr>
              <a:t>The one who keeps God’s commands lives in him, and he in them. </a:t>
            </a:r>
          </a:p>
          <a:p>
            <a:pPr algn="ctr"/>
            <a:r>
              <a:rPr lang="en-US" sz="1800">
                <a:solidFill>
                  <a:schemeClr val="tx1"/>
                </a:solidFill>
                <a:latin typeface="Baskerville" charset="0"/>
                <a:ea typeface="Baskerville" charset="0"/>
                <a:cs typeface="Baskerville" charset="0"/>
              </a:rPr>
              <a:t>And this is how we know that he lives in us: </a:t>
            </a:r>
          </a:p>
          <a:p>
            <a:pPr algn="ctr"/>
            <a:r>
              <a:rPr lang="en-US" sz="1800">
                <a:solidFill>
                  <a:schemeClr val="tx1"/>
                </a:solidFill>
                <a:latin typeface="Baskerville" charset="0"/>
                <a:ea typeface="Baskerville" charset="0"/>
                <a:cs typeface="Baskerville" charset="0"/>
              </a:rPr>
              <a:t>We know it by the Spirit he gave us. </a:t>
            </a:r>
          </a:p>
          <a:p>
            <a:pPr algn="ctr"/>
            <a:r>
              <a:rPr lang="en-US" sz="1800">
                <a:solidFill>
                  <a:schemeClr val="tx1"/>
                </a:solidFill>
                <a:latin typeface="Baskerville" charset="0"/>
                <a:ea typeface="Baskerville" charset="0"/>
                <a:cs typeface="Baskerville" charset="0"/>
              </a:rPr>
              <a:t>1 John 3:24</a:t>
            </a:r>
          </a:p>
          <a:p>
            <a:pPr algn="ctr"/>
            <a:r>
              <a:rPr lang="en-US" sz="2000"/>
              <a:t> </a:t>
            </a:r>
            <a:endParaRPr lang="en" sz="2000">
              <a:uFillTx/>
              <a:latin typeface="Thonburi" charset="-34"/>
              <a:ea typeface="Thonburi" charset="-34"/>
              <a:cs typeface="Thonburi" charset="-34"/>
              <a:sym typeface="Georgia"/>
            </a:endParaRPr>
          </a:p>
          <a:p>
            <a:pPr rtl="0">
              <a:spcBef>
                <a:spcPts val="0"/>
              </a:spcBef>
              <a:buNone/>
            </a:pPr>
            <a:endParaRPr sz="2000">
              <a:uFillTx/>
              <a:latin typeface="Thonburi" charset="-34"/>
              <a:ea typeface="Thonburi" charset="-34"/>
              <a:cs typeface="Thonburi" charset="-34"/>
              <a:sym typeface="Georgia"/>
            </a:endParaRPr>
          </a:p>
          <a:p>
            <a:pPr rtl="0">
              <a:spcBef>
                <a:spcPts val="0"/>
              </a:spcBef>
              <a:buNone/>
            </a:pPr>
            <a:r>
              <a:rPr lang="en" sz="2000">
                <a:uFillTx/>
                <a:latin typeface="Thonburi" charset="-34"/>
                <a:ea typeface="Thonburi" charset="-34"/>
                <a:cs typeface="Thonburi" charset="-34"/>
                <a:sym typeface="Georgia"/>
              </a:rPr>
              <a:t>	</a:t>
            </a:r>
          </a:p>
          <a:p>
            <a:pPr rtl="0">
              <a:spcBef>
                <a:spcPts val="0"/>
              </a:spcBef>
              <a:buNone/>
            </a:pPr>
            <a:endParaRPr sz="2000">
              <a:uFillTx/>
              <a:latin typeface="Thonburi" charset="-34"/>
              <a:ea typeface="Thonburi" charset="-34"/>
              <a:cs typeface="Thonburi" charset="-34"/>
              <a:sym typeface="Georgia"/>
            </a:endParaRPr>
          </a:p>
          <a:p>
            <a:pPr algn="ctr" rtl="0">
              <a:spcBef>
                <a:spcPts val="0"/>
              </a:spcBef>
              <a:buNone/>
            </a:pPr>
            <a:endParaRPr sz="2000">
              <a:uFillTx/>
              <a:latin typeface="Thonburi" charset="-34"/>
              <a:ea typeface="Thonburi" charset="-34"/>
              <a:cs typeface="Thonburi" charset="-34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24343921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Savon_16x9</Template>
  <TotalTime>953</TotalTime>
  <Application>Microsoft Macintosh PowerPoint</Application>
  <PresentationFormat>On-screen Show (16:9)</PresentationFormat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Baskerville</vt:lpstr>
      <vt:lpstr>Century Gothic</vt:lpstr>
      <vt:lpstr>Garamond</vt:lpstr>
      <vt:lpstr>Georgia</vt:lpstr>
      <vt:lpstr>Thonburi</vt:lpstr>
      <vt:lpstr>Arial</vt:lpstr>
      <vt:lpstr>Savon</vt:lpstr>
      <vt:lpstr>Introduction to  1 John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1 John</dc:title>
  <cp:lastModifiedBy>Kathy Vucekovich</cp:lastModifiedBy>
  <cp:revision>152</cp:revision>
  <dcterms:modified xsi:type="dcterms:W3CDTF">2015-05-05T21:46:18Z</dcterms:modified>
</cp:coreProperties>
</file>